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9.xml" ContentType="application/vnd.openxmlformats-officedocument.presentationml.notesSlide+xml"/>
  <Override PartName="/ppt/notesSlides/notesSlide4.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Masters/notesMaster1.xml" ContentType="application/vnd.openxmlformats-officedocument.presentationml.notesMaster+xml"/>
  <Override PartName="/ppt/media/image20.jpg" ContentType="image/jpeg"/>
  <Override PartName="/ppt/theme/theme1.xml" ContentType="application/vnd.openxmlformats-officedocument.theme+xml"/>
  <Override PartName="/ppt/media/image21.jpg" ContentType="image/jpeg"/>
  <Override PartName="/ppt/theme/theme2.xml" ContentType="application/vnd.openxmlformats-officedocument.theme+xml"/>
  <Override PartName="/ppt/media/image22.jpg" ContentType="image/jpeg"/>
  <Override PartName="/ppt/media/image19.jpg" ContentType="image/jpeg"/>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6"/>
  </p:notesMasterIdLst>
  <p:sldIdLst>
    <p:sldId id="256" r:id="rId2"/>
    <p:sldId id="937" r:id="rId3"/>
    <p:sldId id="262" r:id="rId4"/>
    <p:sldId id="955" r:id="rId5"/>
    <p:sldId id="956" r:id="rId6"/>
    <p:sldId id="939" r:id="rId7"/>
    <p:sldId id="940" r:id="rId8"/>
    <p:sldId id="941" r:id="rId9"/>
    <p:sldId id="263" r:id="rId10"/>
    <p:sldId id="942" r:id="rId11"/>
    <p:sldId id="943" r:id="rId12"/>
    <p:sldId id="277" r:id="rId13"/>
    <p:sldId id="278" r:id="rId14"/>
    <p:sldId id="306" r:id="rId15"/>
    <p:sldId id="279" r:id="rId16"/>
    <p:sldId id="272" r:id="rId17"/>
    <p:sldId id="281" r:id="rId18"/>
    <p:sldId id="282" r:id="rId19"/>
    <p:sldId id="283" r:id="rId20"/>
    <p:sldId id="913" r:id="rId21"/>
    <p:sldId id="954" r:id="rId22"/>
    <p:sldId id="936" r:id="rId23"/>
    <p:sldId id="957" r:id="rId24"/>
    <p:sldId id="276" r:id="rId25"/>
  </p:sldIdLst>
  <p:sldSz cx="12192000" cy="6858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DD4EA"/>
          </a:solidFill>
        </a:fill>
      </a:tcStyle>
    </a:wholeTbl>
    <a:band2H>
      <a:tcTxStyle/>
      <a:tcStyle>
        <a:tcBdr/>
        <a:fill>
          <a:solidFill>
            <a:srgbClr val="E8EBF5"/>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E0E0E0"/>
          </a:solidFill>
        </a:fill>
      </a:tcStyle>
    </a:wholeTbl>
    <a:band2H>
      <a:tcTxStyle/>
      <a:tcStyle>
        <a:tcBdr/>
        <a:fill>
          <a:solidFill>
            <a:srgbClr val="F0F0F0"/>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4E2CE"/>
          </a:solidFill>
        </a:fill>
      </a:tcStyle>
    </a:wholeTbl>
    <a:band2H>
      <a:tcTxStyle/>
      <a:tcStyle>
        <a:tcBdr/>
        <a:fill>
          <a:solidFill>
            <a:srgbClr val="EBF1E8"/>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in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6238" autoAdjust="0"/>
  </p:normalViewPr>
  <p:slideViewPr>
    <p:cSldViewPr snapToGrid="0">
      <p:cViewPr varScale="1">
        <p:scale>
          <a:sx n="106" d="100"/>
          <a:sy n="106" d="100"/>
        </p:scale>
        <p:origin x="756"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customXml" Target="../customXml/item3.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customXml" Target="../customXml/item2.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customXml" Target="../customXml/item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2" name="Shape 172"/>
          <p:cNvSpPr>
            <a:spLocks noGrp="1" noRot="1" noChangeAspect="1"/>
          </p:cNvSpPr>
          <p:nvPr>
            <p:ph type="sldImg"/>
          </p:nvPr>
        </p:nvSpPr>
        <p:spPr>
          <a:xfrm>
            <a:off x="1143000" y="685800"/>
            <a:ext cx="4572000" cy="3429000"/>
          </a:xfrm>
          <a:prstGeom prst="rect">
            <a:avLst/>
          </a:prstGeom>
        </p:spPr>
        <p:txBody>
          <a:bodyPr/>
          <a:lstStyle/>
          <a:p>
            <a:endParaRPr/>
          </a:p>
        </p:txBody>
      </p:sp>
      <p:sp>
        <p:nvSpPr>
          <p:cNvPr id="173" name="Shape 173"/>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latinLnBrk="0">
      <a:defRPr sz="1200">
        <a:latin typeface="+mn-lt"/>
        <a:ea typeface="+mn-ea"/>
        <a:cs typeface="+mn-cs"/>
        <a:sym typeface="Calibri"/>
      </a:defRPr>
    </a:lvl1pPr>
    <a:lvl2pPr indent="228600" latinLnBrk="0">
      <a:defRPr sz="1200">
        <a:latin typeface="+mn-lt"/>
        <a:ea typeface="+mn-ea"/>
        <a:cs typeface="+mn-cs"/>
        <a:sym typeface="Calibri"/>
      </a:defRPr>
    </a:lvl2pPr>
    <a:lvl3pPr indent="457200" latinLnBrk="0">
      <a:defRPr sz="1200">
        <a:latin typeface="+mn-lt"/>
        <a:ea typeface="+mn-ea"/>
        <a:cs typeface="+mn-cs"/>
        <a:sym typeface="Calibri"/>
      </a:defRPr>
    </a:lvl3pPr>
    <a:lvl4pPr indent="685800" latinLnBrk="0">
      <a:defRPr sz="1200">
        <a:latin typeface="+mn-lt"/>
        <a:ea typeface="+mn-ea"/>
        <a:cs typeface="+mn-cs"/>
        <a:sym typeface="Calibri"/>
      </a:defRPr>
    </a:lvl4pPr>
    <a:lvl5pPr indent="914400" latinLnBrk="0">
      <a:defRPr sz="1200">
        <a:latin typeface="+mn-lt"/>
        <a:ea typeface="+mn-ea"/>
        <a:cs typeface="+mn-cs"/>
        <a:sym typeface="Calibri"/>
      </a:defRPr>
    </a:lvl5pPr>
    <a:lvl6pPr indent="1143000" latinLnBrk="0">
      <a:defRPr sz="1200">
        <a:latin typeface="+mn-lt"/>
        <a:ea typeface="+mn-ea"/>
        <a:cs typeface="+mn-cs"/>
        <a:sym typeface="Calibri"/>
      </a:defRPr>
    </a:lvl6pPr>
    <a:lvl7pPr indent="1371600" latinLnBrk="0">
      <a:defRPr sz="1200">
        <a:latin typeface="+mn-lt"/>
        <a:ea typeface="+mn-ea"/>
        <a:cs typeface="+mn-cs"/>
        <a:sym typeface="Calibri"/>
      </a:defRPr>
    </a:lvl7pPr>
    <a:lvl8pPr indent="1600200" latinLnBrk="0">
      <a:defRPr sz="1200">
        <a:latin typeface="+mn-lt"/>
        <a:ea typeface="+mn-ea"/>
        <a:cs typeface="+mn-cs"/>
        <a:sym typeface="Calibri"/>
      </a:defRPr>
    </a:lvl8pPr>
    <a:lvl9pPr indent="1828800" latinLnBrk="0">
      <a:defRPr sz="1200">
        <a:latin typeface="+mn-lt"/>
        <a:ea typeface="+mn-ea"/>
        <a:cs typeface="+mn-cs"/>
        <a:sym typeface="Calibri"/>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a:xfrm>
            <a:off x="381000" y="685800"/>
            <a:ext cx="6096000" cy="3429000"/>
          </a:xfrm>
        </p:spPr>
      </p:sp>
      <p:sp>
        <p:nvSpPr>
          <p:cNvPr id="3" name="Not Yer Tutucusu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tr-TR"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ayt Numarası Yer Tutucusu 3"/>
          <p:cNvSpPr>
            <a:spLocks noGrp="1"/>
          </p:cNvSpPr>
          <p:nvPr>
            <p:ph type="sldNum" sz="quarter" idx="5"/>
          </p:nvPr>
        </p:nvSpPr>
        <p:spPr/>
        <p:txBody>
          <a:bodyPr/>
          <a:lstStyle/>
          <a:p>
            <a:fld id="{2D9731EA-6448-41ED-B768-E52354F339F4}" type="slidenum">
              <a:rPr lang="tr-TR" smtClean="0"/>
              <a:t>12</a:t>
            </a:fld>
            <a:endParaRPr lang="tr-TR"/>
          </a:p>
        </p:txBody>
      </p:sp>
    </p:spTree>
    <p:extLst>
      <p:ext uri="{BB962C8B-B14F-4D97-AF65-F5344CB8AC3E}">
        <p14:creationId xmlns:p14="http://schemas.microsoft.com/office/powerpoint/2010/main" val="28210384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9094FE-9BF3-D4CB-5860-EA134ADCA5DD}"/>
            </a:ext>
          </a:extLst>
        </p:cNvPr>
        <p:cNvGrpSpPr/>
        <p:nvPr/>
      </p:nvGrpSpPr>
      <p:grpSpPr>
        <a:xfrm>
          <a:off x="0" y="0"/>
          <a:ext cx="0" cy="0"/>
          <a:chOff x="0" y="0"/>
          <a:chExt cx="0" cy="0"/>
        </a:xfrm>
      </p:grpSpPr>
      <p:sp>
        <p:nvSpPr>
          <p:cNvPr id="2" name="Slayt Resmi Yer Tutucusu 1">
            <a:extLst>
              <a:ext uri="{FF2B5EF4-FFF2-40B4-BE49-F238E27FC236}">
                <a16:creationId xmlns:a16="http://schemas.microsoft.com/office/drawing/2014/main" id="{1BE0E941-6FFC-584A-8019-9A16495749CA}"/>
              </a:ext>
            </a:extLst>
          </p:cNvPr>
          <p:cNvSpPr>
            <a:spLocks noGrp="1" noRot="1" noChangeAspect="1"/>
          </p:cNvSpPr>
          <p:nvPr>
            <p:ph type="sldImg"/>
          </p:nvPr>
        </p:nvSpPr>
        <p:spPr>
          <a:xfrm>
            <a:off x="381000" y="685800"/>
            <a:ext cx="6096000" cy="3429000"/>
          </a:xfrm>
        </p:spPr>
      </p:sp>
      <p:sp>
        <p:nvSpPr>
          <p:cNvPr id="3" name="Not Yer Tutucusu 2">
            <a:extLst>
              <a:ext uri="{FF2B5EF4-FFF2-40B4-BE49-F238E27FC236}">
                <a16:creationId xmlns:a16="http://schemas.microsoft.com/office/drawing/2014/main" id="{5F46E629-CBA3-3163-79FD-2066684681F0}"/>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tr-TR" dirty="0"/>
          </a:p>
        </p:txBody>
      </p:sp>
      <p:sp>
        <p:nvSpPr>
          <p:cNvPr id="4" name="Slayt Numarası Yer Tutucusu 3">
            <a:extLst>
              <a:ext uri="{FF2B5EF4-FFF2-40B4-BE49-F238E27FC236}">
                <a16:creationId xmlns:a16="http://schemas.microsoft.com/office/drawing/2014/main" id="{3AFCBFEE-3ED3-AA35-1582-813501353669}"/>
              </a:ext>
            </a:extLst>
          </p:cNvPr>
          <p:cNvSpPr>
            <a:spLocks noGrp="1"/>
          </p:cNvSpPr>
          <p:nvPr>
            <p:ph type="sldNum" sz="quarter" idx="5"/>
          </p:nvPr>
        </p:nvSpPr>
        <p:spPr/>
        <p:txBody>
          <a:bodyPr/>
          <a:lstStyle/>
          <a:p>
            <a:fld id="{2D9731EA-6448-41ED-B768-E52354F339F4}" type="slidenum">
              <a:rPr lang="tr-TR" smtClean="0"/>
              <a:t>21</a:t>
            </a:fld>
            <a:endParaRPr lang="tr-TR"/>
          </a:p>
        </p:txBody>
      </p:sp>
    </p:spTree>
    <p:extLst>
      <p:ext uri="{BB962C8B-B14F-4D97-AF65-F5344CB8AC3E}">
        <p14:creationId xmlns:p14="http://schemas.microsoft.com/office/powerpoint/2010/main" val="12659057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9281E3-01FB-5C97-45F1-D7F19A1C2DCC}"/>
            </a:ext>
          </a:extLst>
        </p:cNvPr>
        <p:cNvGrpSpPr/>
        <p:nvPr/>
      </p:nvGrpSpPr>
      <p:grpSpPr>
        <a:xfrm>
          <a:off x="0" y="0"/>
          <a:ext cx="0" cy="0"/>
          <a:chOff x="0" y="0"/>
          <a:chExt cx="0" cy="0"/>
        </a:xfrm>
      </p:grpSpPr>
      <p:sp>
        <p:nvSpPr>
          <p:cNvPr id="2" name="Slayt Resmi Yer Tutucusu 1">
            <a:extLst>
              <a:ext uri="{FF2B5EF4-FFF2-40B4-BE49-F238E27FC236}">
                <a16:creationId xmlns:a16="http://schemas.microsoft.com/office/drawing/2014/main" id="{E0782D1D-3699-1A67-C4E9-9090E30E69F3}"/>
              </a:ext>
            </a:extLst>
          </p:cNvPr>
          <p:cNvSpPr>
            <a:spLocks noGrp="1" noRot="1" noChangeAspect="1"/>
          </p:cNvSpPr>
          <p:nvPr>
            <p:ph type="sldImg"/>
          </p:nvPr>
        </p:nvSpPr>
        <p:spPr>
          <a:xfrm>
            <a:off x="381000" y="685800"/>
            <a:ext cx="6096000" cy="3429000"/>
          </a:xfrm>
        </p:spPr>
      </p:sp>
      <p:sp>
        <p:nvSpPr>
          <p:cNvPr id="3" name="Not Yer Tutucusu 2">
            <a:extLst>
              <a:ext uri="{FF2B5EF4-FFF2-40B4-BE49-F238E27FC236}">
                <a16:creationId xmlns:a16="http://schemas.microsoft.com/office/drawing/2014/main" id="{A2315595-B15A-7BAC-7027-A0F8F7162D15}"/>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tr-TR" dirty="0"/>
          </a:p>
        </p:txBody>
      </p:sp>
      <p:sp>
        <p:nvSpPr>
          <p:cNvPr id="4" name="Slayt Numarası Yer Tutucusu 3">
            <a:extLst>
              <a:ext uri="{FF2B5EF4-FFF2-40B4-BE49-F238E27FC236}">
                <a16:creationId xmlns:a16="http://schemas.microsoft.com/office/drawing/2014/main" id="{6E122EC3-1E5E-4205-E3B8-7A233F625994}"/>
              </a:ext>
            </a:extLst>
          </p:cNvPr>
          <p:cNvSpPr>
            <a:spLocks noGrp="1"/>
          </p:cNvSpPr>
          <p:nvPr>
            <p:ph type="sldNum" sz="quarter" idx="5"/>
          </p:nvPr>
        </p:nvSpPr>
        <p:spPr/>
        <p:txBody>
          <a:bodyPr/>
          <a:lstStyle/>
          <a:p>
            <a:fld id="{2D9731EA-6448-41ED-B768-E52354F339F4}" type="slidenum">
              <a:rPr lang="tr-TR" smtClean="0"/>
              <a:t>22</a:t>
            </a:fld>
            <a:endParaRPr lang="tr-TR"/>
          </a:p>
        </p:txBody>
      </p:sp>
    </p:spTree>
    <p:extLst>
      <p:ext uri="{BB962C8B-B14F-4D97-AF65-F5344CB8AC3E}">
        <p14:creationId xmlns:p14="http://schemas.microsoft.com/office/powerpoint/2010/main" val="14192697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9BDE2C-D116-C842-0985-47CEE4B0C5AF}"/>
            </a:ext>
          </a:extLst>
        </p:cNvPr>
        <p:cNvGrpSpPr/>
        <p:nvPr/>
      </p:nvGrpSpPr>
      <p:grpSpPr>
        <a:xfrm>
          <a:off x="0" y="0"/>
          <a:ext cx="0" cy="0"/>
          <a:chOff x="0" y="0"/>
          <a:chExt cx="0" cy="0"/>
        </a:xfrm>
      </p:grpSpPr>
      <p:sp>
        <p:nvSpPr>
          <p:cNvPr id="2" name="Slayt Resmi Yer Tutucusu 1">
            <a:extLst>
              <a:ext uri="{FF2B5EF4-FFF2-40B4-BE49-F238E27FC236}">
                <a16:creationId xmlns:a16="http://schemas.microsoft.com/office/drawing/2014/main" id="{2A292520-3616-6541-1F4B-2E186A22FE35}"/>
              </a:ext>
            </a:extLst>
          </p:cNvPr>
          <p:cNvSpPr>
            <a:spLocks noGrp="1" noRot="1" noChangeAspect="1"/>
          </p:cNvSpPr>
          <p:nvPr>
            <p:ph type="sldImg"/>
          </p:nvPr>
        </p:nvSpPr>
        <p:spPr>
          <a:xfrm>
            <a:off x="381000" y="685800"/>
            <a:ext cx="6096000" cy="3429000"/>
          </a:xfrm>
        </p:spPr>
      </p:sp>
      <p:sp>
        <p:nvSpPr>
          <p:cNvPr id="3" name="Not Yer Tutucusu 2">
            <a:extLst>
              <a:ext uri="{FF2B5EF4-FFF2-40B4-BE49-F238E27FC236}">
                <a16:creationId xmlns:a16="http://schemas.microsoft.com/office/drawing/2014/main" id="{19D04634-76F0-00E5-7980-13B351C684F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tr-TR" dirty="0"/>
          </a:p>
        </p:txBody>
      </p:sp>
      <p:sp>
        <p:nvSpPr>
          <p:cNvPr id="4" name="Slayt Numarası Yer Tutucusu 3">
            <a:extLst>
              <a:ext uri="{FF2B5EF4-FFF2-40B4-BE49-F238E27FC236}">
                <a16:creationId xmlns:a16="http://schemas.microsoft.com/office/drawing/2014/main" id="{00855BD0-DCF0-7551-CC6C-A44109E69C10}"/>
              </a:ext>
            </a:extLst>
          </p:cNvPr>
          <p:cNvSpPr>
            <a:spLocks noGrp="1"/>
          </p:cNvSpPr>
          <p:nvPr>
            <p:ph type="sldNum" sz="quarter" idx="5"/>
          </p:nvPr>
        </p:nvSpPr>
        <p:spPr/>
        <p:txBody>
          <a:bodyPr/>
          <a:lstStyle/>
          <a:p>
            <a:fld id="{2D9731EA-6448-41ED-B768-E52354F339F4}" type="slidenum">
              <a:rPr lang="tr-TR" smtClean="0"/>
              <a:t>23</a:t>
            </a:fld>
            <a:endParaRPr lang="tr-TR"/>
          </a:p>
        </p:txBody>
      </p:sp>
    </p:spTree>
    <p:extLst>
      <p:ext uri="{BB962C8B-B14F-4D97-AF65-F5344CB8AC3E}">
        <p14:creationId xmlns:p14="http://schemas.microsoft.com/office/powerpoint/2010/main" val="33186227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a:xfrm>
            <a:off x="381000" y="685800"/>
            <a:ext cx="6096000" cy="3429000"/>
          </a:xfrm>
        </p:spPr>
      </p:sp>
      <p:sp>
        <p:nvSpPr>
          <p:cNvPr id="3" name="Not Yer Tutucusu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tr-TR" dirty="0"/>
          </a:p>
        </p:txBody>
      </p:sp>
      <p:sp>
        <p:nvSpPr>
          <p:cNvPr id="4" name="Slayt Numarası Yer Tutucusu 3"/>
          <p:cNvSpPr>
            <a:spLocks noGrp="1"/>
          </p:cNvSpPr>
          <p:nvPr>
            <p:ph type="sldNum" sz="quarter" idx="5"/>
          </p:nvPr>
        </p:nvSpPr>
        <p:spPr/>
        <p:txBody>
          <a:bodyPr/>
          <a:lstStyle/>
          <a:p>
            <a:fld id="{2D9731EA-6448-41ED-B768-E52354F339F4}" type="slidenum">
              <a:rPr lang="tr-TR" smtClean="0"/>
              <a:t>13</a:t>
            </a:fld>
            <a:endParaRPr lang="tr-TR"/>
          </a:p>
        </p:txBody>
      </p:sp>
    </p:spTree>
    <p:extLst>
      <p:ext uri="{BB962C8B-B14F-4D97-AF65-F5344CB8AC3E}">
        <p14:creationId xmlns:p14="http://schemas.microsoft.com/office/powerpoint/2010/main" val="14376205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dirty="0" err="1"/>
              <a:t>This</a:t>
            </a:r>
            <a:r>
              <a:rPr lang="tr-TR" dirty="0"/>
              <a:t> </a:t>
            </a:r>
            <a:r>
              <a:rPr lang="tr-TR" dirty="0" err="1"/>
              <a:t>kind</a:t>
            </a:r>
            <a:r>
              <a:rPr lang="tr-TR" dirty="0"/>
              <a:t> of idea </a:t>
            </a:r>
            <a:r>
              <a:rPr lang="tr-TR" dirty="0" err="1"/>
              <a:t>firstly</a:t>
            </a:r>
            <a:r>
              <a:rPr lang="tr-TR" dirty="0"/>
              <a:t> </a:t>
            </a:r>
            <a:r>
              <a:rPr lang="tr-TR" dirty="0" err="1"/>
              <a:t>broght</a:t>
            </a:r>
            <a:r>
              <a:rPr lang="tr-TR" dirty="0"/>
              <a:t> </a:t>
            </a:r>
            <a:r>
              <a:rPr lang="tr-TR" dirty="0" err="1"/>
              <a:t>up</a:t>
            </a:r>
            <a:r>
              <a:rPr lang="tr-TR" dirty="0"/>
              <a:t> in 2019 18 </a:t>
            </a:r>
            <a:r>
              <a:rPr lang="tr-TR" dirty="0" err="1"/>
              <a:t>th</a:t>
            </a:r>
            <a:r>
              <a:rPr lang="tr-TR" dirty="0"/>
              <a:t> SMIIC </a:t>
            </a:r>
            <a:r>
              <a:rPr lang="tr-TR" dirty="0" err="1"/>
              <a:t>BoD</a:t>
            </a:r>
            <a:r>
              <a:rPr lang="tr-TR" dirty="0"/>
              <a:t> </a:t>
            </a:r>
            <a:r>
              <a:rPr lang="tr-TR" dirty="0" err="1"/>
              <a:t>meeting</a:t>
            </a:r>
            <a:endParaRPr lang="tr-TR" dirty="0"/>
          </a:p>
          <a:p>
            <a:endParaRPr lang="tr-TR" dirty="0"/>
          </a:p>
          <a:p>
            <a:r>
              <a:rPr lang="tr-TR" dirty="0" err="1"/>
              <a:t>Then</a:t>
            </a:r>
            <a:r>
              <a:rPr lang="tr-TR" dirty="0"/>
              <a:t> </a:t>
            </a:r>
            <a:r>
              <a:rPr lang="tr-TR" dirty="0" err="1"/>
              <a:t>studies</a:t>
            </a:r>
            <a:r>
              <a:rPr lang="tr-TR" dirty="0"/>
              <a:t> </a:t>
            </a:r>
            <a:r>
              <a:rPr lang="tr-TR" dirty="0" err="1"/>
              <a:t>started</a:t>
            </a:r>
            <a:r>
              <a:rPr lang="tr-TR" dirty="0"/>
              <a:t> </a:t>
            </a:r>
            <a:r>
              <a:rPr lang="tr-TR" dirty="0" err="1"/>
              <a:t>to</a:t>
            </a:r>
            <a:r>
              <a:rPr lang="tr-TR" dirty="0"/>
              <a:t> </a:t>
            </a:r>
            <a:r>
              <a:rPr lang="tr-TR" dirty="0" err="1"/>
              <a:t>establish</a:t>
            </a:r>
            <a:r>
              <a:rPr lang="tr-TR" dirty="0"/>
              <a:t> a «</a:t>
            </a:r>
            <a:r>
              <a:rPr lang="tr-TR" dirty="0" err="1"/>
              <a:t>Designated</a:t>
            </a:r>
            <a:r>
              <a:rPr lang="tr-TR" dirty="0"/>
              <a:t> </a:t>
            </a:r>
            <a:r>
              <a:rPr lang="tr-TR" dirty="0" err="1"/>
              <a:t>Structure</a:t>
            </a:r>
            <a:r>
              <a:rPr lang="tr-TR" dirty="0"/>
              <a:t>» </a:t>
            </a:r>
            <a:r>
              <a:rPr lang="tr-TR" dirty="0" err="1"/>
              <a:t>under</a:t>
            </a:r>
            <a:r>
              <a:rPr lang="tr-TR" dirty="0"/>
              <a:t> SMIIC AC </a:t>
            </a:r>
            <a:r>
              <a:rPr lang="tr-TR" dirty="0" err="1"/>
              <a:t>and</a:t>
            </a:r>
            <a:r>
              <a:rPr lang="tr-TR" dirty="0"/>
              <a:t> a </a:t>
            </a:r>
            <a:r>
              <a:rPr lang="tr-TR" dirty="0" err="1"/>
              <a:t>Task</a:t>
            </a:r>
            <a:r>
              <a:rPr lang="tr-TR" dirty="0"/>
              <a:t> Force </a:t>
            </a:r>
            <a:r>
              <a:rPr lang="tr-TR" dirty="0" err="1"/>
              <a:t>was</a:t>
            </a:r>
            <a:r>
              <a:rPr lang="tr-TR" dirty="0"/>
              <a:t> </a:t>
            </a:r>
            <a:r>
              <a:rPr lang="tr-TR" dirty="0" err="1"/>
              <a:t>formed</a:t>
            </a:r>
            <a:r>
              <a:rPr lang="tr-TR" dirty="0"/>
              <a:t> </a:t>
            </a:r>
            <a:r>
              <a:rPr lang="tr-TR" dirty="0" err="1"/>
              <a:t>lead</a:t>
            </a:r>
            <a:r>
              <a:rPr lang="tr-TR" dirty="0"/>
              <a:t> </a:t>
            </a:r>
            <a:r>
              <a:rPr lang="tr-TR" dirty="0" err="1"/>
              <a:t>by</a:t>
            </a:r>
            <a:r>
              <a:rPr lang="tr-TR" dirty="0"/>
              <a:t> </a:t>
            </a:r>
            <a:r>
              <a:rPr lang="tr-TR" dirty="0" err="1"/>
              <a:t>our</a:t>
            </a:r>
            <a:r>
              <a:rPr lang="tr-TR" dirty="0"/>
              <a:t> </a:t>
            </a:r>
            <a:r>
              <a:rPr lang="tr-TR" dirty="0" err="1"/>
              <a:t>Agency</a:t>
            </a:r>
            <a:r>
              <a:rPr lang="tr-TR" dirty="0"/>
              <a:t>. </a:t>
            </a:r>
          </a:p>
        </p:txBody>
      </p:sp>
      <p:sp>
        <p:nvSpPr>
          <p:cNvPr id="4" name="Slayt Numarası Yer Tutucusu 3"/>
          <p:cNvSpPr>
            <a:spLocks noGrp="1"/>
          </p:cNvSpPr>
          <p:nvPr>
            <p:ph type="sldNum" sz="quarter" idx="5"/>
          </p:nvPr>
        </p:nvSpPr>
        <p:spPr/>
        <p:txBody>
          <a:bodyPr/>
          <a:lstStyle/>
          <a:p>
            <a:fld id="{DF92E378-CB2F-4577-9140-A908E2C0DADC}" type="slidenum">
              <a:rPr lang="en-US" smtClean="0"/>
              <a:t>14</a:t>
            </a:fld>
            <a:endParaRPr lang="en-US"/>
          </a:p>
        </p:txBody>
      </p:sp>
    </p:spTree>
    <p:extLst>
      <p:ext uri="{BB962C8B-B14F-4D97-AF65-F5344CB8AC3E}">
        <p14:creationId xmlns:p14="http://schemas.microsoft.com/office/powerpoint/2010/main" val="2465434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a:xfrm>
            <a:off x="381000" y="685800"/>
            <a:ext cx="6096000" cy="3429000"/>
          </a:xfrm>
        </p:spPr>
      </p:sp>
      <p:sp>
        <p:nvSpPr>
          <p:cNvPr id="3" name="Not Yer Tutucusu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tr-TR" dirty="0"/>
          </a:p>
        </p:txBody>
      </p:sp>
      <p:sp>
        <p:nvSpPr>
          <p:cNvPr id="4" name="Slayt Numarası Yer Tutucusu 3"/>
          <p:cNvSpPr>
            <a:spLocks noGrp="1"/>
          </p:cNvSpPr>
          <p:nvPr>
            <p:ph type="sldNum" sz="quarter" idx="5"/>
          </p:nvPr>
        </p:nvSpPr>
        <p:spPr/>
        <p:txBody>
          <a:bodyPr/>
          <a:lstStyle/>
          <a:p>
            <a:fld id="{2D9731EA-6448-41ED-B768-E52354F339F4}" type="slidenum">
              <a:rPr lang="tr-TR" smtClean="0"/>
              <a:t>15</a:t>
            </a:fld>
            <a:endParaRPr lang="tr-TR"/>
          </a:p>
        </p:txBody>
      </p:sp>
    </p:spTree>
    <p:extLst>
      <p:ext uri="{BB962C8B-B14F-4D97-AF65-F5344CB8AC3E}">
        <p14:creationId xmlns:p14="http://schemas.microsoft.com/office/powerpoint/2010/main" val="26435302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a:xfrm>
            <a:off x="381000" y="685800"/>
            <a:ext cx="6096000" cy="3429000"/>
          </a:xfrm>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5"/>
          </p:nvPr>
        </p:nvSpPr>
        <p:spPr/>
        <p:txBody>
          <a:bodyPr/>
          <a:lstStyle/>
          <a:p>
            <a:fld id="{2D9731EA-6448-41ED-B768-E52354F339F4}" type="slidenum">
              <a:rPr lang="tr-TR" smtClean="0"/>
              <a:t>16</a:t>
            </a:fld>
            <a:endParaRPr lang="tr-TR"/>
          </a:p>
        </p:txBody>
      </p:sp>
    </p:spTree>
    <p:extLst>
      <p:ext uri="{BB962C8B-B14F-4D97-AF65-F5344CB8AC3E}">
        <p14:creationId xmlns:p14="http://schemas.microsoft.com/office/powerpoint/2010/main" val="14155721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5CF022-34AE-7828-5AC3-5DEA2970F93D}"/>
            </a:ext>
          </a:extLst>
        </p:cNvPr>
        <p:cNvGrpSpPr/>
        <p:nvPr/>
      </p:nvGrpSpPr>
      <p:grpSpPr>
        <a:xfrm>
          <a:off x="0" y="0"/>
          <a:ext cx="0" cy="0"/>
          <a:chOff x="0" y="0"/>
          <a:chExt cx="0" cy="0"/>
        </a:xfrm>
      </p:grpSpPr>
      <p:sp>
        <p:nvSpPr>
          <p:cNvPr id="2" name="Slayt Resmi Yer Tutucusu 1">
            <a:extLst>
              <a:ext uri="{FF2B5EF4-FFF2-40B4-BE49-F238E27FC236}">
                <a16:creationId xmlns:a16="http://schemas.microsoft.com/office/drawing/2014/main" id="{5814E8BD-305E-B53D-62C8-9440FF650653}"/>
              </a:ext>
            </a:extLst>
          </p:cNvPr>
          <p:cNvSpPr>
            <a:spLocks noGrp="1" noRot="1" noChangeAspect="1"/>
          </p:cNvSpPr>
          <p:nvPr>
            <p:ph type="sldImg"/>
          </p:nvPr>
        </p:nvSpPr>
        <p:spPr>
          <a:xfrm>
            <a:off x="381000" y="685800"/>
            <a:ext cx="6096000" cy="3429000"/>
          </a:xfrm>
        </p:spPr>
      </p:sp>
      <p:sp>
        <p:nvSpPr>
          <p:cNvPr id="3" name="Not Yer Tutucusu 2">
            <a:extLst>
              <a:ext uri="{FF2B5EF4-FFF2-40B4-BE49-F238E27FC236}">
                <a16:creationId xmlns:a16="http://schemas.microsoft.com/office/drawing/2014/main" id="{43AD29E5-A7DC-6E4F-BCC8-192F8B7A499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tr-TR" sz="1800" kern="0" dirty="0">
              <a:effectLst/>
              <a:latin typeface="Times New Roman" panose="02020603050405020304" pitchFamily="18" charset="0"/>
              <a:ea typeface="Calibri" panose="020F0502020204030204" pitchFamily="34" charset="0"/>
            </a:endParaRPr>
          </a:p>
        </p:txBody>
      </p:sp>
      <p:sp>
        <p:nvSpPr>
          <p:cNvPr id="4" name="Slayt Numarası Yer Tutucusu 3">
            <a:extLst>
              <a:ext uri="{FF2B5EF4-FFF2-40B4-BE49-F238E27FC236}">
                <a16:creationId xmlns:a16="http://schemas.microsoft.com/office/drawing/2014/main" id="{3C2F7EDD-F13F-0B99-3BBD-9159E1D7B5A2}"/>
              </a:ext>
            </a:extLst>
          </p:cNvPr>
          <p:cNvSpPr>
            <a:spLocks noGrp="1"/>
          </p:cNvSpPr>
          <p:nvPr>
            <p:ph type="sldNum" sz="quarter" idx="5"/>
          </p:nvPr>
        </p:nvSpPr>
        <p:spPr/>
        <p:txBody>
          <a:bodyPr/>
          <a:lstStyle/>
          <a:p>
            <a:fld id="{2D9731EA-6448-41ED-B768-E52354F339F4}" type="slidenum">
              <a:rPr lang="tr-TR" smtClean="0"/>
              <a:t>17</a:t>
            </a:fld>
            <a:endParaRPr lang="tr-TR"/>
          </a:p>
        </p:txBody>
      </p:sp>
    </p:spTree>
    <p:extLst>
      <p:ext uri="{BB962C8B-B14F-4D97-AF65-F5344CB8AC3E}">
        <p14:creationId xmlns:p14="http://schemas.microsoft.com/office/powerpoint/2010/main" val="25111998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a:xfrm>
            <a:off x="381000" y="685800"/>
            <a:ext cx="6096000" cy="3429000"/>
          </a:xfrm>
        </p:spPr>
      </p:sp>
      <p:sp>
        <p:nvSpPr>
          <p:cNvPr id="3" name="Not Yer Tutucusu 2"/>
          <p:cNvSpPr>
            <a:spLocks noGrp="1"/>
          </p:cNvSpPr>
          <p:nvPr>
            <p:ph type="body" idx="1"/>
          </p:nvPr>
        </p:nvSpPr>
        <p:spPr/>
        <p:txBody>
          <a:bodyPr/>
          <a:lstStyle/>
          <a:p>
            <a:endParaRPr lang="tr-TR" dirty="0"/>
          </a:p>
          <a:p>
            <a:endParaRPr lang="tr-TR" dirty="0"/>
          </a:p>
        </p:txBody>
      </p:sp>
      <p:sp>
        <p:nvSpPr>
          <p:cNvPr id="4" name="Slayt Numarası Yer Tutucusu 3"/>
          <p:cNvSpPr>
            <a:spLocks noGrp="1"/>
          </p:cNvSpPr>
          <p:nvPr>
            <p:ph type="sldNum" sz="quarter" idx="5"/>
          </p:nvPr>
        </p:nvSpPr>
        <p:spPr/>
        <p:txBody>
          <a:bodyPr/>
          <a:lstStyle/>
          <a:p>
            <a:fld id="{2D9731EA-6448-41ED-B768-E52354F339F4}" type="slidenum">
              <a:rPr lang="tr-TR" smtClean="0"/>
              <a:t>18</a:t>
            </a:fld>
            <a:endParaRPr lang="tr-TR"/>
          </a:p>
        </p:txBody>
      </p:sp>
    </p:spTree>
    <p:extLst>
      <p:ext uri="{BB962C8B-B14F-4D97-AF65-F5344CB8AC3E}">
        <p14:creationId xmlns:p14="http://schemas.microsoft.com/office/powerpoint/2010/main" val="36370871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a:xfrm>
            <a:off x="381000" y="685800"/>
            <a:ext cx="6096000" cy="3429000"/>
          </a:xfrm>
        </p:spPr>
      </p:sp>
      <p:sp>
        <p:nvSpPr>
          <p:cNvPr id="3" name="Not Yer Tutucusu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tr-TR" dirty="0"/>
          </a:p>
        </p:txBody>
      </p:sp>
      <p:sp>
        <p:nvSpPr>
          <p:cNvPr id="4" name="Slayt Numarası Yer Tutucusu 3"/>
          <p:cNvSpPr>
            <a:spLocks noGrp="1"/>
          </p:cNvSpPr>
          <p:nvPr>
            <p:ph type="sldNum" sz="quarter" idx="5"/>
          </p:nvPr>
        </p:nvSpPr>
        <p:spPr/>
        <p:txBody>
          <a:bodyPr/>
          <a:lstStyle/>
          <a:p>
            <a:fld id="{2D9731EA-6448-41ED-B768-E52354F339F4}" type="slidenum">
              <a:rPr lang="tr-TR" smtClean="0"/>
              <a:t>19</a:t>
            </a:fld>
            <a:endParaRPr lang="tr-TR"/>
          </a:p>
        </p:txBody>
      </p:sp>
    </p:spTree>
    <p:extLst>
      <p:ext uri="{BB962C8B-B14F-4D97-AF65-F5344CB8AC3E}">
        <p14:creationId xmlns:p14="http://schemas.microsoft.com/office/powerpoint/2010/main" val="5736071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6F1590-2B3E-A089-1698-9BF90AC9A6E1}"/>
            </a:ext>
          </a:extLst>
        </p:cNvPr>
        <p:cNvGrpSpPr/>
        <p:nvPr/>
      </p:nvGrpSpPr>
      <p:grpSpPr>
        <a:xfrm>
          <a:off x="0" y="0"/>
          <a:ext cx="0" cy="0"/>
          <a:chOff x="0" y="0"/>
          <a:chExt cx="0" cy="0"/>
        </a:xfrm>
      </p:grpSpPr>
      <p:sp>
        <p:nvSpPr>
          <p:cNvPr id="2" name="Slayt Resmi Yer Tutucusu 1">
            <a:extLst>
              <a:ext uri="{FF2B5EF4-FFF2-40B4-BE49-F238E27FC236}">
                <a16:creationId xmlns:a16="http://schemas.microsoft.com/office/drawing/2014/main" id="{5B9B3848-FF82-9B24-86C1-A4C47F8E9707}"/>
              </a:ext>
            </a:extLst>
          </p:cNvPr>
          <p:cNvSpPr>
            <a:spLocks noGrp="1" noRot="1" noChangeAspect="1"/>
          </p:cNvSpPr>
          <p:nvPr>
            <p:ph type="sldImg"/>
          </p:nvPr>
        </p:nvSpPr>
        <p:spPr>
          <a:xfrm>
            <a:off x="381000" y="685800"/>
            <a:ext cx="6096000" cy="3429000"/>
          </a:xfrm>
        </p:spPr>
      </p:sp>
      <p:sp>
        <p:nvSpPr>
          <p:cNvPr id="3" name="Not Yer Tutucusu 2">
            <a:extLst>
              <a:ext uri="{FF2B5EF4-FFF2-40B4-BE49-F238E27FC236}">
                <a16:creationId xmlns:a16="http://schemas.microsoft.com/office/drawing/2014/main" id="{7E9EA6BA-69E7-27F5-3CC0-6012FFE37E74}"/>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tr-TR" dirty="0"/>
          </a:p>
        </p:txBody>
      </p:sp>
      <p:sp>
        <p:nvSpPr>
          <p:cNvPr id="4" name="Slayt Numarası Yer Tutucusu 3">
            <a:extLst>
              <a:ext uri="{FF2B5EF4-FFF2-40B4-BE49-F238E27FC236}">
                <a16:creationId xmlns:a16="http://schemas.microsoft.com/office/drawing/2014/main" id="{78DAE355-79D3-A037-941E-CE9F4B76BF9F}"/>
              </a:ext>
            </a:extLst>
          </p:cNvPr>
          <p:cNvSpPr>
            <a:spLocks noGrp="1"/>
          </p:cNvSpPr>
          <p:nvPr>
            <p:ph type="sldNum" sz="quarter" idx="5"/>
          </p:nvPr>
        </p:nvSpPr>
        <p:spPr/>
        <p:txBody>
          <a:bodyPr/>
          <a:lstStyle/>
          <a:p>
            <a:fld id="{2D9731EA-6448-41ED-B768-E52354F339F4}" type="slidenum">
              <a:rPr lang="tr-TR" smtClean="0"/>
              <a:t>20</a:t>
            </a:fld>
            <a:endParaRPr lang="tr-TR"/>
          </a:p>
        </p:txBody>
      </p:sp>
    </p:spTree>
    <p:extLst>
      <p:ext uri="{BB962C8B-B14F-4D97-AF65-F5344CB8AC3E}">
        <p14:creationId xmlns:p14="http://schemas.microsoft.com/office/powerpoint/2010/main" val="42429451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Slaydı">
    <p:spTree>
      <p:nvGrpSpPr>
        <p:cNvPr id="1" name=""/>
        <p:cNvGrpSpPr/>
        <p:nvPr/>
      </p:nvGrpSpPr>
      <p:grpSpPr>
        <a:xfrm>
          <a:off x="0" y="0"/>
          <a:ext cx="0" cy="0"/>
          <a:chOff x="0" y="0"/>
          <a:chExt cx="0" cy="0"/>
        </a:xfrm>
      </p:grpSpPr>
      <p:sp>
        <p:nvSpPr>
          <p:cNvPr id="11" name="Başlık Metni"/>
          <p:cNvSpPr txBox="1">
            <a:spLocks noGrp="1"/>
          </p:cNvSpPr>
          <p:nvPr>
            <p:ph type="title"/>
          </p:nvPr>
        </p:nvSpPr>
        <p:spPr>
          <a:xfrm>
            <a:off x="1524000" y="1122362"/>
            <a:ext cx="9144000" cy="2387601"/>
          </a:xfrm>
          <a:prstGeom prst="rect">
            <a:avLst/>
          </a:prstGeom>
        </p:spPr>
        <p:txBody>
          <a:bodyPr anchor="b"/>
          <a:lstStyle>
            <a:lvl1pPr algn="ctr">
              <a:defRPr sz="6000"/>
            </a:lvl1pPr>
          </a:lstStyle>
          <a:p>
            <a:r>
              <a:t>Başlık Metni</a:t>
            </a:r>
          </a:p>
        </p:txBody>
      </p:sp>
      <p:sp>
        <p:nvSpPr>
          <p:cNvPr id="12" name="Gövde Düzeyi Bir…"/>
          <p:cNvSpPr txBox="1">
            <a:spLocks noGrp="1"/>
          </p:cNvSpPr>
          <p:nvPr>
            <p:ph type="body" sz="quarter" idx="1"/>
          </p:nvPr>
        </p:nvSpPr>
        <p:spPr>
          <a:xfrm>
            <a:off x="1524000" y="3602037"/>
            <a:ext cx="9144000" cy="1655763"/>
          </a:xfrm>
          <a:prstGeom prst="rect">
            <a:avLst/>
          </a:prstGeom>
        </p:spPr>
        <p:txBody>
          <a:bodyPr/>
          <a:lstStyle>
            <a:lvl1pPr marL="0" indent="0" algn="ctr">
              <a:buSzTx/>
              <a:buFontTx/>
              <a:buNone/>
              <a:defRPr sz="2400"/>
            </a:lvl1pPr>
            <a:lvl2pPr marL="0" indent="457200" algn="ctr">
              <a:buSzTx/>
              <a:buFontTx/>
              <a:buNone/>
              <a:defRPr sz="2400"/>
            </a:lvl2pPr>
            <a:lvl3pPr marL="0" indent="914400" algn="ctr">
              <a:buSzTx/>
              <a:buFontTx/>
              <a:buNone/>
              <a:defRPr sz="2400"/>
            </a:lvl3pPr>
            <a:lvl4pPr marL="0" indent="1371600" algn="ctr">
              <a:buSzTx/>
              <a:buFontTx/>
              <a:buNone/>
              <a:defRPr sz="2400"/>
            </a:lvl4pPr>
            <a:lvl5pPr marL="0" indent="1828800" algn="ctr">
              <a:buSzTx/>
              <a:buFontTx/>
              <a:buNone/>
              <a:defRPr sz="24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layt Numarası"/>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Two Content">
    <p:spTree>
      <p:nvGrpSpPr>
        <p:cNvPr id="1" name=""/>
        <p:cNvGrpSpPr/>
        <p:nvPr/>
      </p:nvGrpSpPr>
      <p:grpSpPr>
        <a:xfrm>
          <a:off x="0" y="0"/>
          <a:ext cx="0" cy="0"/>
          <a:chOff x="0" y="0"/>
          <a:chExt cx="0" cy="0"/>
        </a:xfrm>
      </p:grpSpPr>
      <p:sp>
        <p:nvSpPr>
          <p:cNvPr id="119" name="Başlık Metni"/>
          <p:cNvSpPr txBox="1">
            <a:spLocks noGrp="1"/>
          </p:cNvSpPr>
          <p:nvPr>
            <p:ph type="title"/>
          </p:nvPr>
        </p:nvSpPr>
        <p:spPr>
          <a:prstGeom prst="rect">
            <a:avLst/>
          </a:prstGeom>
        </p:spPr>
        <p:txBody>
          <a:bodyPr/>
          <a:lstStyle/>
          <a:p>
            <a:r>
              <a:t>Başlık Metni</a:t>
            </a:r>
          </a:p>
        </p:txBody>
      </p:sp>
      <p:sp>
        <p:nvSpPr>
          <p:cNvPr id="120" name="Gövde Düzeyi Bir…"/>
          <p:cNvSpPr txBox="1">
            <a:spLocks noGrp="1"/>
          </p:cNvSpPr>
          <p:nvPr>
            <p:ph type="body" sz="half" idx="1"/>
          </p:nvPr>
        </p:nvSpPr>
        <p:spPr>
          <a:xfrm>
            <a:off x="838200" y="1825625"/>
            <a:ext cx="5181600" cy="4351338"/>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121" name="Slayt Numarası"/>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Comparison">
    <p:spTree>
      <p:nvGrpSpPr>
        <p:cNvPr id="1" name=""/>
        <p:cNvGrpSpPr/>
        <p:nvPr/>
      </p:nvGrpSpPr>
      <p:grpSpPr>
        <a:xfrm>
          <a:off x="0" y="0"/>
          <a:ext cx="0" cy="0"/>
          <a:chOff x="0" y="0"/>
          <a:chExt cx="0" cy="0"/>
        </a:xfrm>
      </p:grpSpPr>
      <p:sp>
        <p:nvSpPr>
          <p:cNvPr id="128" name="Başlık Metni"/>
          <p:cNvSpPr txBox="1">
            <a:spLocks noGrp="1"/>
          </p:cNvSpPr>
          <p:nvPr>
            <p:ph type="title"/>
          </p:nvPr>
        </p:nvSpPr>
        <p:spPr>
          <a:xfrm>
            <a:off x="839787" y="365125"/>
            <a:ext cx="10515601" cy="1325563"/>
          </a:xfrm>
          <a:prstGeom prst="rect">
            <a:avLst/>
          </a:prstGeom>
        </p:spPr>
        <p:txBody>
          <a:bodyPr/>
          <a:lstStyle/>
          <a:p>
            <a:r>
              <a:t>Başlık Metni</a:t>
            </a:r>
          </a:p>
        </p:txBody>
      </p:sp>
      <p:sp>
        <p:nvSpPr>
          <p:cNvPr id="129" name="Gövde Düzeyi Bir…"/>
          <p:cNvSpPr txBox="1">
            <a:spLocks noGrp="1"/>
          </p:cNvSpPr>
          <p:nvPr>
            <p:ph type="body" sz="quarter" idx="1"/>
          </p:nvPr>
        </p:nvSpPr>
        <p:spPr>
          <a:xfrm>
            <a:off x="839787" y="1681163"/>
            <a:ext cx="5157789" cy="823913"/>
          </a:xfrm>
          <a:prstGeom prst="rect">
            <a:avLst/>
          </a:prstGeom>
        </p:spPr>
        <p:txBody>
          <a:bodyPr anchor="b"/>
          <a:lstStyle>
            <a:lvl1pPr marL="0" indent="0">
              <a:buSzTx/>
              <a:buFontTx/>
              <a:buNone/>
              <a:defRPr sz="2400" b="1"/>
            </a:lvl1pPr>
            <a:lvl2pPr marL="0" indent="457200">
              <a:buSzTx/>
              <a:buFontTx/>
              <a:buNone/>
              <a:defRPr sz="2400" b="1"/>
            </a:lvl2pPr>
            <a:lvl3pPr marL="0" indent="914400">
              <a:buSzTx/>
              <a:buFontTx/>
              <a:buNone/>
              <a:defRPr sz="2400" b="1"/>
            </a:lvl3pPr>
            <a:lvl4pPr marL="0" indent="1371600">
              <a:buSzTx/>
              <a:buFontTx/>
              <a:buNone/>
              <a:defRPr sz="2400" b="1"/>
            </a:lvl4pPr>
            <a:lvl5pPr marL="0" indent="1828800">
              <a:buSzTx/>
              <a:buFontTx/>
              <a:buNone/>
              <a:defRPr sz="2400" b="1"/>
            </a:lvl5pPr>
          </a:lstStyle>
          <a:p>
            <a:r>
              <a:t>Gövde Düzeyi Bir</a:t>
            </a:r>
          </a:p>
          <a:p>
            <a:pPr lvl="1"/>
            <a:r>
              <a:t>Gövde Düzeyi İki</a:t>
            </a:r>
          </a:p>
          <a:p>
            <a:pPr lvl="2"/>
            <a:r>
              <a:t>Gövde Düzeyi Üç</a:t>
            </a:r>
          </a:p>
          <a:p>
            <a:pPr lvl="3"/>
            <a:r>
              <a:t>Gövde Düzeyi Dört</a:t>
            </a:r>
          </a:p>
          <a:p>
            <a:pPr lvl="4"/>
            <a:r>
              <a:t>Gövde Düzeyi Beş</a:t>
            </a:r>
          </a:p>
        </p:txBody>
      </p:sp>
      <p:sp>
        <p:nvSpPr>
          <p:cNvPr id="130" name="Text Placeholder 4"/>
          <p:cNvSpPr>
            <a:spLocks noGrp="1"/>
          </p:cNvSpPr>
          <p:nvPr>
            <p:ph type="body" sz="quarter" idx="21"/>
          </p:nvPr>
        </p:nvSpPr>
        <p:spPr>
          <a:xfrm>
            <a:off x="6172200" y="1681163"/>
            <a:ext cx="5183188" cy="823913"/>
          </a:xfrm>
          <a:prstGeom prst="rect">
            <a:avLst/>
          </a:prstGeom>
        </p:spPr>
        <p:txBody>
          <a:bodyPr anchor="b"/>
          <a:lstStyle/>
          <a:p>
            <a:pPr marL="0" indent="0">
              <a:buSzTx/>
              <a:buFontTx/>
              <a:buNone/>
              <a:defRPr sz="2400" b="1"/>
            </a:pPr>
            <a:endParaRPr/>
          </a:p>
        </p:txBody>
      </p:sp>
      <p:sp>
        <p:nvSpPr>
          <p:cNvPr id="131" name="Slayt Numarası"/>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Title Only">
    <p:spTree>
      <p:nvGrpSpPr>
        <p:cNvPr id="1" name=""/>
        <p:cNvGrpSpPr/>
        <p:nvPr/>
      </p:nvGrpSpPr>
      <p:grpSpPr>
        <a:xfrm>
          <a:off x="0" y="0"/>
          <a:ext cx="0" cy="0"/>
          <a:chOff x="0" y="0"/>
          <a:chExt cx="0" cy="0"/>
        </a:xfrm>
      </p:grpSpPr>
      <p:sp>
        <p:nvSpPr>
          <p:cNvPr id="138" name="Başlık Metni"/>
          <p:cNvSpPr txBox="1">
            <a:spLocks noGrp="1"/>
          </p:cNvSpPr>
          <p:nvPr>
            <p:ph type="title"/>
          </p:nvPr>
        </p:nvSpPr>
        <p:spPr>
          <a:prstGeom prst="rect">
            <a:avLst/>
          </a:prstGeom>
        </p:spPr>
        <p:txBody>
          <a:bodyPr/>
          <a:lstStyle/>
          <a:p>
            <a:r>
              <a:t>Başlık Metni</a:t>
            </a:r>
          </a:p>
        </p:txBody>
      </p:sp>
      <p:sp>
        <p:nvSpPr>
          <p:cNvPr id="139" name="Slayt Numarası"/>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146" name="Slayt Numarası"/>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type="tx">
  <p:cSld name="Content with Caption">
    <p:spTree>
      <p:nvGrpSpPr>
        <p:cNvPr id="1" name=""/>
        <p:cNvGrpSpPr/>
        <p:nvPr/>
      </p:nvGrpSpPr>
      <p:grpSpPr>
        <a:xfrm>
          <a:off x="0" y="0"/>
          <a:ext cx="0" cy="0"/>
          <a:chOff x="0" y="0"/>
          <a:chExt cx="0" cy="0"/>
        </a:xfrm>
      </p:grpSpPr>
      <p:sp>
        <p:nvSpPr>
          <p:cNvPr id="153" name="Başlık Metni"/>
          <p:cNvSpPr txBox="1">
            <a:spLocks noGrp="1"/>
          </p:cNvSpPr>
          <p:nvPr>
            <p:ph type="title"/>
          </p:nvPr>
        </p:nvSpPr>
        <p:spPr>
          <a:xfrm>
            <a:off x="839787" y="457200"/>
            <a:ext cx="3932239" cy="1600200"/>
          </a:xfrm>
          <a:prstGeom prst="rect">
            <a:avLst/>
          </a:prstGeom>
        </p:spPr>
        <p:txBody>
          <a:bodyPr anchor="b"/>
          <a:lstStyle>
            <a:lvl1pPr>
              <a:defRPr sz="3200"/>
            </a:lvl1pPr>
          </a:lstStyle>
          <a:p>
            <a:r>
              <a:t>Başlık Metni</a:t>
            </a:r>
          </a:p>
        </p:txBody>
      </p:sp>
      <p:sp>
        <p:nvSpPr>
          <p:cNvPr id="154" name="Gövde Düzeyi Bir…"/>
          <p:cNvSpPr txBox="1">
            <a:spLocks noGrp="1"/>
          </p:cNvSpPr>
          <p:nvPr>
            <p:ph type="body" sz="half" idx="1"/>
          </p:nvPr>
        </p:nvSpPr>
        <p:spPr>
          <a:xfrm>
            <a:off x="5183187" y="987425"/>
            <a:ext cx="6172201" cy="4873625"/>
          </a:xfrm>
          <a:prstGeom prst="rect">
            <a:avLst/>
          </a:prstGeom>
        </p:spPr>
        <p:txBody>
          <a:bodyPr/>
          <a:lstStyle>
            <a:lvl1pPr>
              <a:defRPr sz="3200"/>
            </a:lvl1pPr>
            <a:lvl2pPr marL="718457" indent="-261257">
              <a:defRPr sz="3200"/>
            </a:lvl2pPr>
            <a:lvl3pPr marL="1219200" indent="-304800">
              <a:defRPr sz="3200"/>
            </a:lvl3pPr>
            <a:lvl4pPr marL="1737360" indent="-365760">
              <a:defRPr sz="3200"/>
            </a:lvl4pPr>
            <a:lvl5pPr marL="2194560" indent="-365760">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155" name="Text Placeholder 3"/>
          <p:cNvSpPr>
            <a:spLocks noGrp="1"/>
          </p:cNvSpPr>
          <p:nvPr>
            <p:ph type="body" sz="quarter" idx="21"/>
          </p:nvPr>
        </p:nvSpPr>
        <p:spPr>
          <a:xfrm>
            <a:off x="839787" y="2057400"/>
            <a:ext cx="3932238" cy="3811588"/>
          </a:xfrm>
          <a:prstGeom prst="rect">
            <a:avLst/>
          </a:prstGeom>
        </p:spPr>
        <p:txBody>
          <a:bodyPr/>
          <a:lstStyle/>
          <a:p>
            <a:pPr marL="0" indent="0">
              <a:buSzTx/>
              <a:buFontTx/>
              <a:buNone/>
              <a:defRPr sz="1600"/>
            </a:pPr>
            <a:endParaRPr/>
          </a:p>
        </p:txBody>
      </p:sp>
      <p:sp>
        <p:nvSpPr>
          <p:cNvPr id="156" name="Slayt Numarası"/>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type="tx">
  <p:cSld name="Picture with Caption">
    <p:spTree>
      <p:nvGrpSpPr>
        <p:cNvPr id="1" name=""/>
        <p:cNvGrpSpPr/>
        <p:nvPr/>
      </p:nvGrpSpPr>
      <p:grpSpPr>
        <a:xfrm>
          <a:off x="0" y="0"/>
          <a:ext cx="0" cy="0"/>
          <a:chOff x="0" y="0"/>
          <a:chExt cx="0" cy="0"/>
        </a:xfrm>
      </p:grpSpPr>
      <p:sp>
        <p:nvSpPr>
          <p:cNvPr id="163" name="Başlık Metni"/>
          <p:cNvSpPr txBox="1">
            <a:spLocks noGrp="1"/>
          </p:cNvSpPr>
          <p:nvPr>
            <p:ph type="title"/>
          </p:nvPr>
        </p:nvSpPr>
        <p:spPr>
          <a:xfrm>
            <a:off x="839787" y="457200"/>
            <a:ext cx="3932239" cy="1600200"/>
          </a:xfrm>
          <a:prstGeom prst="rect">
            <a:avLst/>
          </a:prstGeom>
        </p:spPr>
        <p:txBody>
          <a:bodyPr anchor="b"/>
          <a:lstStyle>
            <a:lvl1pPr>
              <a:defRPr sz="3200"/>
            </a:lvl1pPr>
          </a:lstStyle>
          <a:p>
            <a:r>
              <a:t>Başlık Metni</a:t>
            </a:r>
          </a:p>
        </p:txBody>
      </p:sp>
      <p:sp>
        <p:nvSpPr>
          <p:cNvPr id="164" name="Picture Placeholder 2"/>
          <p:cNvSpPr>
            <a:spLocks noGrp="1"/>
          </p:cNvSpPr>
          <p:nvPr>
            <p:ph type="pic" sz="half" idx="21"/>
          </p:nvPr>
        </p:nvSpPr>
        <p:spPr>
          <a:xfrm>
            <a:off x="5183187" y="987425"/>
            <a:ext cx="6172201" cy="4873625"/>
          </a:xfrm>
          <a:prstGeom prst="rect">
            <a:avLst/>
          </a:prstGeom>
        </p:spPr>
        <p:txBody>
          <a:bodyPr lIns="91439" rIns="91439">
            <a:noAutofit/>
          </a:bodyPr>
          <a:lstStyle/>
          <a:p>
            <a:endParaRPr/>
          </a:p>
        </p:txBody>
      </p:sp>
      <p:sp>
        <p:nvSpPr>
          <p:cNvPr id="165" name="Gövde Düzeyi Bir…"/>
          <p:cNvSpPr txBox="1">
            <a:spLocks noGrp="1"/>
          </p:cNvSpPr>
          <p:nvPr>
            <p:ph type="body" sz="quarter" idx="1"/>
          </p:nvPr>
        </p:nvSpPr>
        <p:spPr>
          <a:xfrm>
            <a:off x="839787" y="2057400"/>
            <a:ext cx="3932239" cy="3811588"/>
          </a:xfrm>
          <a:prstGeom prst="rect">
            <a:avLst/>
          </a:prstGeom>
        </p:spPr>
        <p:txBody>
          <a:bodyPr/>
          <a:lstStyle>
            <a:lvl1pPr marL="0" indent="0">
              <a:buSzTx/>
              <a:buFontTx/>
              <a:buNone/>
              <a:defRPr sz="1600"/>
            </a:lvl1pPr>
            <a:lvl2pPr marL="0" indent="457200">
              <a:buSzTx/>
              <a:buFontTx/>
              <a:buNone/>
              <a:defRPr sz="1600"/>
            </a:lvl2pPr>
            <a:lvl3pPr marL="0" indent="914400">
              <a:buSzTx/>
              <a:buFontTx/>
              <a:buNone/>
              <a:defRPr sz="1600"/>
            </a:lvl3pPr>
            <a:lvl4pPr marL="0" indent="1371600">
              <a:buSzTx/>
              <a:buFontTx/>
              <a:buNone/>
              <a:defRPr sz="1600"/>
            </a:lvl4pPr>
            <a:lvl5pPr marL="0" indent="1828800">
              <a:buSzTx/>
              <a:buFontTx/>
              <a:buNone/>
              <a:defRPr sz="1600"/>
            </a:lvl5pPr>
          </a:lstStyle>
          <a:p>
            <a:r>
              <a:t>Gövde Düzeyi Bir</a:t>
            </a:r>
          </a:p>
          <a:p>
            <a:pPr lvl="1"/>
            <a:r>
              <a:t>Gövde Düzeyi İki</a:t>
            </a:r>
          </a:p>
          <a:p>
            <a:pPr lvl="2"/>
            <a:r>
              <a:t>Gövde Düzeyi Üç</a:t>
            </a:r>
          </a:p>
          <a:p>
            <a:pPr lvl="3"/>
            <a:r>
              <a:t>Gövde Düzeyi Dört</a:t>
            </a:r>
          </a:p>
          <a:p>
            <a:pPr lvl="4"/>
            <a:r>
              <a:t>Gövde Düzeyi Beş</a:t>
            </a:r>
          </a:p>
        </p:txBody>
      </p:sp>
      <p:sp>
        <p:nvSpPr>
          <p:cNvPr id="166" name="Slayt Numarası"/>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Bölüm Üst Bilgisi">
    <p:spTree>
      <p:nvGrpSpPr>
        <p:cNvPr id="1" name=""/>
        <p:cNvGrpSpPr/>
        <p:nvPr/>
      </p:nvGrpSpPr>
      <p:grpSpPr>
        <a:xfrm>
          <a:off x="0" y="0"/>
          <a:ext cx="0" cy="0"/>
          <a:chOff x="0" y="0"/>
          <a:chExt cx="0" cy="0"/>
        </a:xfrm>
      </p:grpSpPr>
      <p:sp>
        <p:nvSpPr>
          <p:cNvPr id="29" name="Başlık Metni"/>
          <p:cNvSpPr txBox="1">
            <a:spLocks noGrp="1"/>
          </p:cNvSpPr>
          <p:nvPr>
            <p:ph type="title"/>
          </p:nvPr>
        </p:nvSpPr>
        <p:spPr>
          <a:xfrm>
            <a:off x="831850" y="1709738"/>
            <a:ext cx="10515600" cy="2852737"/>
          </a:xfrm>
          <a:prstGeom prst="rect">
            <a:avLst/>
          </a:prstGeom>
        </p:spPr>
        <p:txBody>
          <a:bodyPr anchor="b"/>
          <a:lstStyle>
            <a:lvl1pPr>
              <a:defRPr sz="6000"/>
            </a:lvl1pPr>
          </a:lstStyle>
          <a:p>
            <a:r>
              <a:t>Başlık Metni</a:t>
            </a:r>
          </a:p>
        </p:txBody>
      </p:sp>
      <p:sp>
        <p:nvSpPr>
          <p:cNvPr id="30" name="Gövde Düzeyi Bir…"/>
          <p:cNvSpPr txBox="1">
            <a:spLocks noGrp="1"/>
          </p:cNvSpPr>
          <p:nvPr>
            <p:ph type="body" sz="quarter" idx="1"/>
          </p:nvPr>
        </p:nvSpPr>
        <p:spPr>
          <a:xfrm>
            <a:off x="831850" y="4589462"/>
            <a:ext cx="10515600" cy="1500188"/>
          </a:xfrm>
          <a:prstGeom prst="rect">
            <a:avLst/>
          </a:prstGeom>
        </p:spPr>
        <p:txBody>
          <a:bodyPr/>
          <a:lstStyle>
            <a:lvl1pPr marL="0" indent="0">
              <a:buSzTx/>
              <a:buFontTx/>
              <a:buNone/>
              <a:defRPr sz="2400">
                <a:solidFill>
                  <a:srgbClr val="888888"/>
                </a:solidFill>
              </a:defRPr>
            </a:lvl1pPr>
            <a:lvl2pPr marL="0" indent="457200">
              <a:buSzTx/>
              <a:buFontTx/>
              <a:buNone/>
              <a:defRPr sz="2400">
                <a:solidFill>
                  <a:srgbClr val="888888"/>
                </a:solidFill>
              </a:defRPr>
            </a:lvl2pPr>
            <a:lvl3pPr marL="0" indent="914400">
              <a:buSzTx/>
              <a:buFontTx/>
              <a:buNone/>
              <a:defRPr sz="2400">
                <a:solidFill>
                  <a:srgbClr val="888888"/>
                </a:solidFill>
              </a:defRPr>
            </a:lvl3pPr>
            <a:lvl4pPr marL="0" indent="1371600">
              <a:buSzTx/>
              <a:buFontTx/>
              <a:buNone/>
              <a:defRPr sz="2400">
                <a:solidFill>
                  <a:srgbClr val="888888"/>
                </a:solidFill>
              </a:defRPr>
            </a:lvl4pPr>
            <a:lvl5pPr marL="0" indent="1828800">
              <a:buSzTx/>
              <a:buFontTx/>
              <a:buNone/>
              <a:defRPr sz="2400">
                <a:solidFill>
                  <a:srgbClr val="888888"/>
                </a:solidFill>
              </a:defRPr>
            </a:lvl5pPr>
          </a:lstStyle>
          <a:p>
            <a:r>
              <a:t>Gövde Düzeyi Bir</a:t>
            </a:r>
          </a:p>
          <a:p>
            <a:pPr lvl="1"/>
            <a:r>
              <a:t>Gövde Düzeyi İki</a:t>
            </a:r>
          </a:p>
          <a:p>
            <a:pPr lvl="2"/>
            <a:r>
              <a:t>Gövde Düzeyi Üç</a:t>
            </a:r>
          </a:p>
          <a:p>
            <a:pPr lvl="3"/>
            <a:r>
              <a:t>Gövde Düzeyi Dört</a:t>
            </a:r>
          </a:p>
          <a:p>
            <a:pPr lvl="4"/>
            <a:r>
              <a:t>Gövde Düzeyi Beş</a:t>
            </a:r>
          </a:p>
        </p:txBody>
      </p:sp>
      <p:sp>
        <p:nvSpPr>
          <p:cNvPr id="31" name="Slayt Numarası"/>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İki İçerik">
    <p:spTree>
      <p:nvGrpSpPr>
        <p:cNvPr id="1" name=""/>
        <p:cNvGrpSpPr/>
        <p:nvPr/>
      </p:nvGrpSpPr>
      <p:grpSpPr>
        <a:xfrm>
          <a:off x="0" y="0"/>
          <a:ext cx="0" cy="0"/>
          <a:chOff x="0" y="0"/>
          <a:chExt cx="0" cy="0"/>
        </a:xfrm>
      </p:grpSpPr>
      <p:sp>
        <p:nvSpPr>
          <p:cNvPr id="38" name="Başlık Metni"/>
          <p:cNvSpPr txBox="1">
            <a:spLocks noGrp="1"/>
          </p:cNvSpPr>
          <p:nvPr>
            <p:ph type="title"/>
          </p:nvPr>
        </p:nvSpPr>
        <p:spPr>
          <a:prstGeom prst="rect">
            <a:avLst/>
          </a:prstGeom>
        </p:spPr>
        <p:txBody>
          <a:bodyPr/>
          <a:lstStyle/>
          <a:p>
            <a:r>
              <a:t>Başlık Metni</a:t>
            </a:r>
          </a:p>
        </p:txBody>
      </p:sp>
      <p:sp>
        <p:nvSpPr>
          <p:cNvPr id="39" name="Gövde Düzeyi Bir…"/>
          <p:cNvSpPr txBox="1">
            <a:spLocks noGrp="1"/>
          </p:cNvSpPr>
          <p:nvPr>
            <p:ph type="body" sz="half" idx="1"/>
          </p:nvPr>
        </p:nvSpPr>
        <p:spPr>
          <a:xfrm>
            <a:off x="838200" y="1825625"/>
            <a:ext cx="5181600" cy="4351338"/>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40" name="Slayt Numarası"/>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Karşılaştırma">
    <p:spTree>
      <p:nvGrpSpPr>
        <p:cNvPr id="1" name=""/>
        <p:cNvGrpSpPr/>
        <p:nvPr/>
      </p:nvGrpSpPr>
      <p:grpSpPr>
        <a:xfrm>
          <a:off x="0" y="0"/>
          <a:ext cx="0" cy="0"/>
          <a:chOff x="0" y="0"/>
          <a:chExt cx="0" cy="0"/>
        </a:xfrm>
      </p:grpSpPr>
      <p:sp>
        <p:nvSpPr>
          <p:cNvPr id="47" name="Başlık Metni"/>
          <p:cNvSpPr txBox="1">
            <a:spLocks noGrp="1"/>
          </p:cNvSpPr>
          <p:nvPr>
            <p:ph type="title"/>
          </p:nvPr>
        </p:nvSpPr>
        <p:spPr>
          <a:xfrm>
            <a:off x="839787" y="365125"/>
            <a:ext cx="10515601" cy="1325563"/>
          </a:xfrm>
          <a:prstGeom prst="rect">
            <a:avLst/>
          </a:prstGeom>
        </p:spPr>
        <p:txBody>
          <a:bodyPr/>
          <a:lstStyle/>
          <a:p>
            <a:r>
              <a:t>Başlık Metni</a:t>
            </a:r>
          </a:p>
        </p:txBody>
      </p:sp>
      <p:sp>
        <p:nvSpPr>
          <p:cNvPr id="48" name="Gövde Düzeyi Bir…"/>
          <p:cNvSpPr txBox="1">
            <a:spLocks noGrp="1"/>
          </p:cNvSpPr>
          <p:nvPr>
            <p:ph type="body" sz="quarter" idx="1"/>
          </p:nvPr>
        </p:nvSpPr>
        <p:spPr>
          <a:xfrm>
            <a:off x="839787" y="1681163"/>
            <a:ext cx="5157789" cy="823913"/>
          </a:xfrm>
          <a:prstGeom prst="rect">
            <a:avLst/>
          </a:prstGeom>
        </p:spPr>
        <p:txBody>
          <a:bodyPr anchor="b"/>
          <a:lstStyle>
            <a:lvl1pPr marL="0" indent="0">
              <a:buSzTx/>
              <a:buFontTx/>
              <a:buNone/>
              <a:defRPr sz="2400" b="1"/>
            </a:lvl1pPr>
            <a:lvl2pPr marL="0" indent="457200">
              <a:buSzTx/>
              <a:buFontTx/>
              <a:buNone/>
              <a:defRPr sz="2400" b="1"/>
            </a:lvl2pPr>
            <a:lvl3pPr marL="0" indent="914400">
              <a:buSzTx/>
              <a:buFontTx/>
              <a:buNone/>
              <a:defRPr sz="2400" b="1"/>
            </a:lvl3pPr>
            <a:lvl4pPr marL="0" indent="1371600">
              <a:buSzTx/>
              <a:buFontTx/>
              <a:buNone/>
              <a:defRPr sz="2400" b="1"/>
            </a:lvl4pPr>
            <a:lvl5pPr marL="0" indent="1828800">
              <a:buSzTx/>
              <a:buFontTx/>
              <a:buNone/>
              <a:defRPr sz="2400" b="1"/>
            </a:lvl5pPr>
          </a:lstStyle>
          <a:p>
            <a:r>
              <a:t>Gövde Düzeyi Bir</a:t>
            </a:r>
          </a:p>
          <a:p>
            <a:pPr lvl="1"/>
            <a:r>
              <a:t>Gövde Düzeyi İki</a:t>
            </a:r>
          </a:p>
          <a:p>
            <a:pPr lvl="2"/>
            <a:r>
              <a:t>Gövde Düzeyi Üç</a:t>
            </a:r>
          </a:p>
          <a:p>
            <a:pPr lvl="3"/>
            <a:r>
              <a:t>Gövde Düzeyi Dört</a:t>
            </a:r>
          </a:p>
          <a:p>
            <a:pPr lvl="4"/>
            <a:r>
              <a:t>Gövde Düzeyi Beş</a:t>
            </a:r>
          </a:p>
        </p:txBody>
      </p:sp>
      <p:sp>
        <p:nvSpPr>
          <p:cNvPr id="49" name="Metin Yer Tutucusu 4"/>
          <p:cNvSpPr>
            <a:spLocks noGrp="1"/>
          </p:cNvSpPr>
          <p:nvPr>
            <p:ph type="body" sz="quarter" idx="21"/>
          </p:nvPr>
        </p:nvSpPr>
        <p:spPr>
          <a:xfrm>
            <a:off x="6172200" y="1681163"/>
            <a:ext cx="5183188" cy="823913"/>
          </a:xfrm>
          <a:prstGeom prst="rect">
            <a:avLst/>
          </a:prstGeom>
        </p:spPr>
        <p:txBody>
          <a:bodyPr anchor="b"/>
          <a:lstStyle/>
          <a:p>
            <a:pPr marL="0" indent="0">
              <a:buSzTx/>
              <a:buFontTx/>
              <a:buNone/>
              <a:defRPr sz="2400" b="1"/>
            </a:pPr>
            <a:endParaRPr/>
          </a:p>
        </p:txBody>
      </p:sp>
      <p:sp>
        <p:nvSpPr>
          <p:cNvPr id="50" name="Slayt Numarası"/>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Yalnızca Başlık">
    <p:spTree>
      <p:nvGrpSpPr>
        <p:cNvPr id="1" name=""/>
        <p:cNvGrpSpPr/>
        <p:nvPr/>
      </p:nvGrpSpPr>
      <p:grpSpPr>
        <a:xfrm>
          <a:off x="0" y="0"/>
          <a:ext cx="0" cy="0"/>
          <a:chOff x="0" y="0"/>
          <a:chExt cx="0" cy="0"/>
        </a:xfrm>
      </p:grpSpPr>
      <p:sp>
        <p:nvSpPr>
          <p:cNvPr id="57" name="Başlık Metni"/>
          <p:cNvSpPr txBox="1">
            <a:spLocks noGrp="1"/>
          </p:cNvSpPr>
          <p:nvPr>
            <p:ph type="title"/>
          </p:nvPr>
        </p:nvSpPr>
        <p:spPr>
          <a:prstGeom prst="rect">
            <a:avLst/>
          </a:prstGeom>
        </p:spPr>
        <p:txBody>
          <a:bodyPr/>
          <a:lstStyle/>
          <a:p>
            <a:r>
              <a:t>Başlık Metni</a:t>
            </a:r>
          </a:p>
        </p:txBody>
      </p:sp>
      <p:sp>
        <p:nvSpPr>
          <p:cNvPr id="58" name="Slayt Numarası"/>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lı İçerik">
    <p:spTree>
      <p:nvGrpSpPr>
        <p:cNvPr id="1" name=""/>
        <p:cNvGrpSpPr/>
        <p:nvPr/>
      </p:nvGrpSpPr>
      <p:grpSpPr>
        <a:xfrm>
          <a:off x="0" y="0"/>
          <a:ext cx="0" cy="0"/>
          <a:chOff x="0" y="0"/>
          <a:chExt cx="0" cy="0"/>
        </a:xfrm>
      </p:grpSpPr>
      <p:sp>
        <p:nvSpPr>
          <p:cNvPr id="72" name="Başlık Metni"/>
          <p:cNvSpPr txBox="1">
            <a:spLocks noGrp="1"/>
          </p:cNvSpPr>
          <p:nvPr>
            <p:ph type="title"/>
          </p:nvPr>
        </p:nvSpPr>
        <p:spPr>
          <a:xfrm>
            <a:off x="839787" y="457200"/>
            <a:ext cx="3932239" cy="1600200"/>
          </a:xfrm>
          <a:prstGeom prst="rect">
            <a:avLst/>
          </a:prstGeom>
        </p:spPr>
        <p:txBody>
          <a:bodyPr anchor="b"/>
          <a:lstStyle>
            <a:lvl1pPr>
              <a:defRPr sz="3200"/>
            </a:lvl1pPr>
          </a:lstStyle>
          <a:p>
            <a:r>
              <a:t>Başlık Metni</a:t>
            </a:r>
          </a:p>
        </p:txBody>
      </p:sp>
      <p:sp>
        <p:nvSpPr>
          <p:cNvPr id="73" name="Gövde Düzeyi Bir…"/>
          <p:cNvSpPr txBox="1">
            <a:spLocks noGrp="1"/>
          </p:cNvSpPr>
          <p:nvPr>
            <p:ph type="body" sz="half" idx="1"/>
          </p:nvPr>
        </p:nvSpPr>
        <p:spPr>
          <a:xfrm>
            <a:off x="5183187" y="987425"/>
            <a:ext cx="6172201" cy="4873625"/>
          </a:xfrm>
          <a:prstGeom prst="rect">
            <a:avLst/>
          </a:prstGeom>
        </p:spPr>
        <p:txBody>
          <a:bodyPr/>
          <a:lstStyle>
            <a:lvl1pPr>
              <a:defRPr sz="3200"/>
            </a:lvl1pPr>
            <a:lvl2pPr marL="718457" indent="-261257">
              <a:defRPr sz="3200"/>
            </a:lvl2pPr>
            <a:lvl3pPr marL="1219200" indent="-304800">
              <a:defRPr sz="3200"/>
            </a:lvl3pPr>
            <a:lvl4pPr marL="1737360" indent="-365760">
              <a:defRPr sz="3200"/>
            </a:lvl4pPr>
            <a:lvl5pPr marL="2194560" indent="-365760">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74" name="Metin Yer Tutucusu 3"/>
          <p:cNvSpPr>
            <a:spLocks noGrp="1"/>
          </p:cNvSpPr>
          <p:nvPr>
            <p:ph type="body" sz="quarter" idx="21"/>
          </p:nvPr>
        </p:nvSpPr>
        <p:spPr>
          <a:xfrm>
            <a:off x="839787" y="2057400"/>
            <a:ext cx="3932238" cy="3811588"/>
          </a:xfrm>
          <a:prstGeom prst="rect">
            <a:avLst/>
          </a:prstGeom>
        </p:spPr>
        <p:txBody>
          <a:bodyPr/>
          <a:lstStyle/>
          <a:p>
            <a:pPr marL="0" indent="0">
              <a:buSzTx/>
              <a:buFontTx/>
              <a:buNone/>
              <a:defRPr sz="1600"/>
            </a:pPr>
            <a:endParaRPr/>
          </a:p>
        </p:txBody>
      </p:sp>
      <p:sp>
        <p:nvSpPr>
          <p:cNvPr id="75" name="Slayt Numarası"/>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lı Resim">
    <p:spTree>
      <p:nvGrpSpPr>
        <p:cNvPr id="1" name=""/>
        <p:cNvGrpSpPr/>
        <p:nvPr/>
      </p:nvGrpSpPr>
      <p:grpSpPr>
        <a:xfrm>
          <a:off x="0" y="0"/>
          <a:ext cx="0" cy="0"/>
          <a:chOff x="0" y="0"/>
          <a:chExt cx="0" cy="0"/>
        </a:xfrm>
      </p:grpSpPr>
      <p:sp>
        <p:nvSpPr>
          <p:cNvPr id="82" name="Başlık Metni"/>
          <p:cNvSpPr txBox="1">
            <a:spLocks noGrp="1"/>
          </p:cNvSpPr>
          <p:nvPr>
            <p:ph type="title"/>
          </p:nvPr>
        </p:nvSpPr>
        <p:spPr>
          <a:xfrm>
            <a:off x="839787" y="457200"/>
            <a:ext cx="3932239" cy="1600200"/>
          </a:xfrm>
          <a:prstGeom prst="rect">
            <a:avLst/>
          </a:prstGeom>
        </p:spPr>
        <p:txBody>
          <a:bodyPr anchor="b"/>
          <a:lstStyle>
            <a:lvl1pPr>
              <a:defRPr sz="3200"/>
            </a:lvl1pPr>
          </a:lstStyle>
          <a:p>
            <a:r>
              <a:t>Başlık Metni</a:t>
            </a:r>
          </a:p>
        </p:txBody>
      </p:sp>
      <p:sp>
        <p:nvSpPr>
          <p:cNvPr id="83" name="Resim Yer Tutucusu 2"/>
          <p:cNvSpPr>
            <a:spLocks noGrp="1"/>
          </p:cNvSpPr>
          <p:nvPr>
            <p:ph type="pic" sz="half" idx="21"/>
          </p:nvPr>
        </p:nvSpPr>
        <p:spPr>
          <a:xfrm>
            <a:off x="5183187" y="987425"/>
            <a:ext cx="6172201" cy="4873625"/>
          </a:xfrm>
          <a:prstGeom prst="rect">
            <a:avLst/>
          </a:prstGeom>
        </p:spPr>
        <p:txBody>
          <a:bodyPr lIns="91439" rIns="91439">
            <a:noAutofit/>
          </a:bodyPr>
          <a:lstStyle/>
          <a:p>
            <a:endParaRPr/>
          </a:p>
        </p:txBody>
      </p:sp>
      <p:sp>
        <p:nvSpPr>
          <p:cNvPr id="84" name="Gövde Düzeyi Bir…"/>
          <p:cNvSpPr txBox="1">
            <a:spLocks noGrp="1"/>
          </p:cNvSpPr>
          <p:nvPr>
            <p:ph type="body" sz="quarter" idx="1"/>
          </p:nvPr>
        </p:nvSpPr>
        <p:spPr>
          <a:xfrm>
            <a:off x="839787" y="2057400"/>
            <a:ext cx="3932239" cy="3811588"/>
          </a:xfrm>
          <a:prstGeom prst="rect">
            <a:avLst/>
          </a:prstGeom>
        </p:spPr>
        <p:txBody>
          <a:bodyPr/>
          <a:lstStyle>
            <a:lvl1pPr marL="0" indent="0">
              <a:buSzTx/>
              <a:buFontTx/>
              <a:buNone/>
              <a:defRPr sz="1600"/>
            </a:lvl1pPr>
            <a:lvl2pPr marL="0" indent="457200">
              <a:buSzTx/>
              <a:buFontTx/>
              <a:buNone/>
              <a:defRPr sz="1600"/>
            </a:lvl2pPr>
            <a:lvl3pPr marL="0" indent="914400">
              <a:buSzTx/>
              <a:buFontTx/>
              <a:buNone/>
              <a:defRPr sz="1600"/>
            </a:lvl3pPr>
            <a:lvl4pPr marL="0" indent="1371600">
              <a:buSzTx/>
              <a:buFontTx/>
              <a:buNone/>
              <a:defRPr sz="1600"/>
            </a:lvl4pPr>
            <a:lvl5pPr marL="0" indent="1828800">
              <a:buSzTx/>
              <a:buFontTx/>
              <a:buNone/>
              <a:defRPr sz="1600"/>
            </a:lvl5pPr>
          </a:lstStyle>
          <a:p>
            <a:r>
              <a:t>Gövde Düzeyi Bir</a:t>
            </a:r>
          </a:p>
          <a:p>
            <a:pPr lvl="1"/>
            <a:r>
              <a:t>Gövde Düzeyi İki</a:t>
            </a:r>
          </a:p>
          <a:p>
            <a:pPr lvl="2"/>
            <a:r>
              <a:t>Gövde Düzeyi Üç</a:t>
            </a:r>
          </a:p>
          <a:p>
            <a:pPr lvl="3"/>
            <a:r>
              <a:t>Gövde Düzeyi Dört</a:t>
            </a:r>
          </a:p>
          <a:p>
            <a:pPr lvl="4"/>
            <a:r>
              <a:t>Gövde Düzeyi Beş</a:t>
            </a:r>
          </a:p>
        </p:txBody>
      </p:sp>
      <p:sp>
        <p:nvSpPr>
          <p:cNvPr id="85" name="Slayt Numarası"/>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Title Slide">
    <p:spTree>
      <p:nvGrpSpPr>
        <p:cNvPr id="1" name=""/>
        <p:cNvGrpSpPr/>
        <p:nvPr/>
      </p:nvGrpSpPr>
      <p:grpSpPr>
        <a:xfrm>
          <a:off x="0" y="0"/>
          <a:ext cx="0" cy="0"/>
          <a:chOff x="0" y="0"/>
          <a:chExt cx="0" cy="0"/>
        </a:xfrm>
      </p:grpSpPr>
      <p:sp>
        <p:nvSpPr>
          <p:cNvPr id="92" name="Başlık Metni"/>
          <p:cNvSpPr txBox="1">
            <a:spLocks noGrp="1"/>
          </p:cNvSpPr>
          <p:nvPr>
            <p:ph type="title"/>
          </p:nvPr>
        </p:nvSpPr>
        <p:spPr>
          <a:xfrm>
            <a:off x="1524000" y="1122362"/>
            <a:ext cx="9144000" cy="2387601"/>
          </a:xfrm>
          <a:prstGeom prst="rect">
            <a:avLst/>
          </a:prstGeom>
        </p:spPr>
        <p:txBody>
          <a:bodyPr anchor="b"/>
          <a:lstStyle>
            <a:lvl1pPr algn="ctr">
              <a:defRPr sz="6000"/>
            </a:lvl1pPr>
          </a:lstStyle>
          <a:p>
            <a:r>
              <a:t>Başlık Metni</a:t>
            </a:r>
          </a:p>
        </p:txBody>
      </p:sp>
      <p:sp>
        <p:nvSpPr>
          <p:cNvPr id="93" name="Gövde Düzeyi Bir…"/>
          <p:cNvSpPr txBox="1">
            <a:spLocks noGrp="1"/>
          </p:cNvSpPr>
          <p:nvPr>
            <p:ph type="body" sz="quarter" idx="1"/>
          </p:nvPr>
        </p:nvSpPr>
        <p:spPr>
          <a:xfrm>
            <a:off x="1524000" y="3602037"/>
            <a:ext cx="9144000" cy="1655763"/>
          </a:xfrm>
          <a:prstGeom prst="rect">
            <a:avLst/>
          </a:prstGeom>
        </p:spPr>
        <p:txBody>
          <a:bodyPr/>
          <a:lstStyle>
            <a:lvl1pPr marL="0" indent="0" algn="ctr">
              <a:buSzTx/>
              <a:buFontTx/>
              <a:buNone/>
              <a:defRPr sz="2400"/>
            </a:lvl1pPr>
            <a:lvl2pPr marL="0" indent="457200" algn="ctr">
              <a:buSzTx/>
              <a:buFontTx/>
              <a:buNone/>
              <a:defRPr sz="2400"/>
            </a:lvl2pPr>
            <a:lvl3pPr marL="0" indent="914400" algn="ctr">
              <a:buSzTx/>
              <a:buFontTx/>
              <a:buNone/>
              <a:defRPr sz="2400"/>
            </a:lvl3pPr>
            <a:lvl4pPr marL="0" indent="1371600" algn="ctr">
              <a:buSzTx/>
              <a:buFontTx/>
              <a:buNone/>
              <a:defRPr sz="2400"/>
            </a:lvl4pPr>
            <a:lvl5pPr marL="0" indent="1828800" algn="ctr">
              <a:buSzTx/>
              <a:buFontTx/>
              <a:buNone/>
              <a:defRPr sz="2400"/>
            </a:lvl5pPr>
          </a:lstStyle>
          <a:p>
            <a:r>
              <a:t>Gövde Düzeyi Bir</a:t>
            </a:r>
          </a:p>
          <a:p>
            <a:pPr lvl="1"/>
            <a:r>
              <a:t>Gövde Düzeyi İki</a:t>
            </a:r>
          </a:p>
          <a:p>
            <a:pPr lvl="2"/>
            <a:r>
              <a:t>Gövde Düzeyi Üç</a:t>
            </a:r>
          </a:p>
          <a:p>
            <a:pPr lvl="3"/>
            <a:r>
              <a:t>Gövde Düzeyi Dört</a:t>
            </a:r>
          </a:p>
          <a:p>
            <a:pPr lvl="4"/>
            <a:r>
              <a:t>Gövde Düzeyi Beş</a:t>
            </a:r>
          </a:p>
        </p:txBody>
      </p:sp>
      <p:sp>
        <p:nvSpPr>
          <p:cNvPr id="94" name="Slayt Numarası"/>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Section Header">
    <p:spTree>
      <p:nvGrpSpPr>
        <p:cNvPr id="1" name=""/>
        <p:cNvGrpSpPr/>
        <p:nvPr/>
      </p:nvGrpSpPr>
      <p:grpSpPr>
        <a:xfrm>
          <a:off x="0" y="0"/>
          <a:ext cx="0" cy="0"/>
          <a:chOff x="0" y="0"/>
          <a:chExt cx="0" cy="0"/>
        </a:xfrm>
      </p:grpSpPr>
      <p:sp>
        <p:nvSpPr>
          <p:cNvPr id="110" name="Başlık Metni"/>
          <p:cNvSpPr txBox="1">
            <a:spLocks noGrp="1"/>
          </p:cNvSpPr>
          <p:nvPr>
            <p:ph type="title"/>
          </p:nvPr>
        </p:nvSpPr>
        <p:spPr>
          <a:xfrm>
            <a:off x="831850" y="1709738"/>
            <a:ext cx="10515600" cy="2852737"/>
          </a:xfrm>
          <a:prstGeom prst="rect">
            <a:avLst/>
          </a:prstGeom>
        </p:spPr>
        <p:txBody>
          <a:bodyPr anchor="b"/>
          <a:lstStyle>
            <a:lvl1pPr>
              <a:defRPr sz="6000"/>
            </a:lvl1pPr>
          </a:lstStyle>
          <a:p>
            <a:r>
              <a:t>Başlık Metni</a:t>
            </a:r>
          </a:p>
        </p:txBody>
      </p:sp>
      <p:sp>
        <p:nvSpPr>
          <p:cNvPr id="111" name="Gövde Düzeyi Bir…"/>
          <p:cNvSpPr txBox="1">
            <a:spLocks noGrp="1"/>
          </p:cNvSpPr>
          <p:nvPr>
            <p:ph type="body" sz="quarter" idx="1"/>
          </p:nvPr>
        </p:nvSpPr>
        <p:spPr>
          <a:xfrm>
            <a:off x="831850" y="4589462"/>
            <a:ext cx="10515600" cy="1500188"/>
          </a:xfrm>
          <a:prstGeom prst="rect">
            <a:avLst/>
          </a:prstGeom>
        </p:spPr>
        <p:txBody>
          <a:bodyPr/>
          <a:lstStyle>
            <a:lvl1pPr marL="0" indent="0">
              <a:buSzTx/>
              <a:buFontTx/>
              <a:buNone/>
              <a:defRPr sz="2400">
                <a:solidFill>
                  <a:srgbClr val="888888"/>
                </a:solidFill>
              </a:defRPr>
            </a:lvl1pPr>
            <a:lvl2pPr marL="0" indent="457200">
              <a:buSzTx/>
              <a:buFontTx/>
              <a:buNone/>
              <a:defRPr sz="2400">
                <a:solidFill>
                  <a:srgbClr val="888888"/>
                </a:solidFill>
              </a:defRPr>
            </a:lvl2pPr>
            <a:lvl3pPr marL="0" indent="914400">
              <a:buSzTx/>
              <a:buFontTx/>
              <a:buNone/>
              <a:defRPr sz="2400">
                <a:solidFill>
                  <a:srgbClr val="888888"/>
                </a:solidFill>
              </a:defRPr>
            </a:lvl3pPr>
            <a:lvl4pPr marL="0" indent="1371600">
              <a:buSzTx/>
              <a:buFontTx/>
              <a:buNone/>
              <a:defRPr sz="2400">
                <a:solidFill>
                  <a:srgbClr val="888888"/>
                </a:solidFill>
              </a:defRPr>
            </a:lvl4pPr>
            <a:lvl5pPr marL="0" indent="1828800">
              <a:buSzTx/>
              <a:buFontTx/>
              <a:buNone/>
              <a:defRPr sz="2400">
                <a:solidFill>
                  <a:srgbClr val="888888"/>
                </a:solidFill>
              </a:defRPr>
            </a:lvl5pPr>
          </a:lstStyle>
          <a:p>
            <a:r>
              <a:t>Gövde Düzeyi Bir</a:t>
            </a:r>
          </a:p>
          <a:p>
            <a:pPr lvl="1"/>
            <a:r>
              <a:t>Gövde Düzeyi İki</a:t>
            </a:r>
          </a:p>
          <a:p>
            <a:pPr lvl="2"/>
            <a:r>
              <a:t>Gövde Düzeyi Üç</a:t>
            </a:r>
          </a:p>
          <a:p>
            <a:pPr lvl="3"/>
            <a:r>
              <a:t>Gövde Düzeyi Dört</a:t>
            </a:r>
          </a:p>
          <a:p>
            <a:pPr lvl="4"/>
            <a:r>
              <a:t>Gövde Düzeyi Beş</a:t>
            </a:r>
          </a:p>
        </p:txBody>
      </p:sp>
      <p:sp>
        <p:nvSpPr>
          <p:cNvPr id="112" name="Slayt Numarası"/>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e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17"/>
          <a:srcRect/>
          <a:stretch>
            <a:fillRect/>
          </a:stretch>
        </a:blipFill>
        <a:effectLst/>
      </p:bgPr>
    </p:bg>
    <p:spTree>
      <p:nvGrpSpPr>
        <p:cNvPr id="1" name=""/>
        <p:cNvGrpSpPr/>
        <p:nvPr/>
      </p:nvGrpSpPr>
      <p:grpSpPr>
        <a:xfrm>
          <a:off x="0" y="0"/>
          <a:ext cx="0" cy="0"/>
          <a:chOff x="0" y="0"/>
          <a:chExt cx="0" cy="0"/>
        </a:xfrm>
      </p:grpSpPr>
      <p:sp>
        <p:nvSpPr>
          <p:cNvPr id="2" name="Başlık Metni"/>
          <p:cNvSpPr txBox="1">
            <a:spLocks noGrp="1"/>
          </p:cNvSpPr>
          <p:nvPr>
            <p:ph type="title"/>
          </p:nvPr>
        </p:nvSpPr>
        <p:spPr>
          <a:xfrm>
            <a:off x="838200" y="365125"/>
            <a:ext cx="10515600" cy="13255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normAutofit/>
          </a:bodyPr>
          <a:lstStyle/>
          <a:p>
            <a:r>
              <a:t>Başlık Metni</a:t>
            </a:r>
          </a:p>
        </p:txBody>
      </p:sp>
      <p:sp>
        <p:nvSpPr>
          <p:cNvPr id="3" name="Gövde Düzeyi Bir…"/>
          <p:cNvSpPr txBox="1">
            <a:spLocks noGrp="1"/>
          </p:cNvSpPr>
          <p:nvPr>
            <p:ph type="body" idx="1"/>
          </p:nvPr>
        </p:nvSpPr>
        <p:spPr>
          <a:xfrm>
            <a:off x="838200" y="1825625"/>
            <a:ext cx="10515600" cy="435133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layt Numarası"/>
          <p:cNvSpPr txBox="1">
            <a:spLocks noGrp="1"/>
          </p:cNvSpPr>
          <p:nvPr>
            <p:ph type="sldNum" sz="quarter" idx="2"/>
          </p:nvPr>
        </p:nvSpPr>
        <p:spPr>
          <a:xfrm>
            <a:off x="11095176" y="6414760"/>
            <a:ext cx="258624" cy="248305"/>
          </a:xfrm>
          <a:prstGeom prst="rect">
            <a:avLst/>
          </a:prstGeom>
          <a:ln w="12700">
            <a:miter lim="400000"/>
          </a:ln>
        </p:spPr>
        <p:txBody>
          <a:bodyPr wrap="none" lIns="45719" rIns="45719" anchor="ctr">
            <a:spAutoFit/>
          </a:bodyPr>
          <a:lstStyle>
            <a:lvl1pPr algn="r">
              <a:defRPr sz="1200">
                <a:solidFill>
                  <a:srgbClr val="888888"/>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1" r:id="rId2"/>
    <p:sldLayoutId id="2147483652" r:id="rId3"/>
    <p:sldLayoutId id="2147483653" r:id="rId4"/>
    <p:sldLayoutId id="2147483654" r:id="rId5"/>
    <p:sldLayoutId id="2147483656" r:id="rId6"/>
    <p:sldLayoutId id="2147483657" r:id="rId7"/>
    <p:sldLayoutId id="2147483658" r:id="rId8"/>
    <p:sldLayoutId id="2147483660" r:id="rId9"/>
    <p:sldLayoutId id="2147483661" r:id="rId10"/>
    <p:sldLayoutId id="2147483662" r:id="rId11"/>
    <p:sldLayoutId id="2147483663" r:id="rId12"/>
    <p:sldLayoutId id="2147483664" r:id="rId13"/>
    <p:sldLayoutId id="2147483665" r:id="rId14"/>
    <p:sldLayoutId id="2147483666" r:id="rId15"/>
  </p:sldLayoutIdLst>
  <p:transition spd="med"/>
  <p:txStyles>
    <p:titleStyle>
      <a:lvl1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1pPr>
      <a:lvl2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2pPr>
      <a:lvl3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3pPr>
      <a:lvl4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4pPr>
      <a:lvl5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5pPr>
      <a:lvl6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6pPr>
      <a:lvl7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7pPr>
      <a:lvl8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8pPr>
      <a:lvl9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9pPr>
    </p:titleStyle>
    <p:bodyStyle>
      <a:lvl1pPr marL="228600" marR="0" indent="-228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n-lt"/>
          <a:ea typeface="+mn-ea"/>
          <a:cs typeface="+mn-cs"/>
          <a:sym typeface="Calibri"/>
        </a:defRPr>
      </a:lvl1pPr>
      <a:lvl2pPr marL="723900" marR="0" indent="-2667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n-lt"/>
          <a:ea typeface="+mn-ea"/>
          <a:cs typeface="+mn-cs"/>
          <a:sym typeface="Calibri"/>
        </a:defRPr>
      </a:lvl2pPr>
      <a:lvl3pPr marL="1234439" marR="0" indent="-320039"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n-lt"/>
          <a:ea typeface="+mn-ea"/>
          <a:cs typeface="+mn-cs"/>
          <a:sym typeface="Calibri"/>
        </a:defRPr>
      </a:lvl3pPr>
      <a:lvl4pPr marL="17272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n-lt"/>
          <a:ea typeface="+mn-ea"/>
          <a:cs typeface="+mn-cs"/>
          <a:sym typeface="Calibri"/>
        </a:defRPr>
      </a:lvl4pPr>
      <a:lvl5pPr marL="21844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n-lt"/>
          <a:ea typeface="+mn-ea"/>
          <a:cs typeface="+mn-cs"/>
          <a:sym typeface="Calibri"/>
        </a:defRPr>
      </a:lvl5pPr>
      <a:lvl6pPr marL="26416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n-lt"/>
          <a:ea typeface="+mn-ea"/>
          <a:cs typeface="+mn-cs"/>
          <a:sym typeface="Calibri"/>
        </a:defRPr>
      </a:lvl6pPr>
      <a:lvl7pPr marL="30988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n-lt"/>
          <a:ea typeface="+mn-ea"/>
          <a:cs typeface="+mn-cs"/>
          <a:sym typeface="Calibri"/>
        </a:defRPr>
      </a:lvl7pPr>
      <a:lvl8pPr marL="35560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n-lt"/>
          <a:ea typeface="+mn-ea"/>
          <a:cs typeface="+mn-cs"/>
          <a:sym typeface="Calibri"/>
        </a:defRPr>
      </a:lvl8pPr>
      <a:lvl9pPr marL="40132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n-lt"/>
          <a:ea typeface="+mn-ea"/>
          <a:cs typeface="+mn-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4572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9144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13716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18288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22860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27432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32004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36576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10.jpg"/><Relationship Id="rId7" Type="http://schemas.openxmlformats.org/officeDocument/2006/relationships/hyperlink" Target="https://openclipart.org/detail/1644" TargetMode="External"/><Relationship Id="rId2" Type="http://schemas.openxmlformats.org/officeDocument/2006/relationships/notesSlide" Target="../notesSlides/notesSlide1.xml"/><Relationship Id="rId1" Type="http://schemas.openxmlformats.org/officeDocument/2006/relationships/slideLayout" Target="../slideLayouts/slideLayout13.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jpg"/></Relationships>
</file>

<file path=ppt/slides/_rels/slide13.xml.rels><?xml version="1.0" encoding="UTF-8" standalone="yes"?>
<Relationships xmlns="http://schemas.openxmlformats.org/package/2006/relationships"><Relationship Id="rId3" Type="http://schemas.openxmlformats.org/officeDocument/2006/relationships/image" Target="../media/image10.jpg"/><Relationship Id="rId7" Type="http://schemas.openxmlformats.org/officeDocument/2006/relationships/image" Target="../media/image14.png"/><Relationship Id="rId2" Type="http://schemas.openxmlformats.org/officeDocument/2006/relationships/notesSlide" Target="../notesSlides/notesSlide2.xml"/><Relationship Id="rId1" Type="http://schemas.openxmlformats.org/officeDocument/2006/relationships/slideLayout" Target="../slideLayouts/slideLayout13.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1.jpg"/></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13.xml"/><Relationship Id="rId4" Type="http://schemas.openxmlformats.org/officeDocument/2006/relationships/image" Target="../media/image18.png"/></Relationships>
</file>

<file path=ppt/slides/_rels/slide15.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4.xml"/><Relationship Id="rId1" Type="http://schemas.openxmlformats.org/officeDocument/2006/relationships/slideLayout" Target="../slideLayouts/slideLayout13.xml"/><Relationship Id="rId6" Type="http://schemas.openxmlformats.org/officeDocument/2006/relationships/image" Target="../media/image14.png"/><Relationship Id="rId5" Type="http://schemas.openxmlformats.org/officeDocument/2006/relationships/image" Target="../media/image15.png"/><Relationship Id="rId4" Type="http://schemas.openxmlformats.org/officeDocument/2006/relationships/image" Target="../media/image11.jpg"/></Relationships>
</file>

<file path=ppt/slides/_rels/slide16.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5.xml"/><Relationship Id="rId1" Type="http://schemas.openxmlformats.org/officeDocument/2006/relationships/slideLayout" Target="../slideLayouts/slideLayout13.xml"/><Relationship Id="rId5" Type="http://schemas.openxmlformats.org/officeDocument/2006/relationships/image" Target="../media/image21.jpg"/><Relationship Id="rId4" Type="http://schemas.openxmlformats.org/officeDocument/2006/relationships/image" Target="../media/image20.jpg"/></Relationships>
</file>

<file path=ppt/slides/_rels/slide17.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6.xml"/><Relationship Id="rId1" Type="http://schemas.openxmlformats.org/officeDocument/2006/relationships/slideLayout" Target="../slideLayouts/slideLayout13.xml"/><Relationship Id="rId6" Type="http://schemas.openxmlformats.org/officeDocument/2006/relationships/image" Target="../media/image14.png"/><Relationship Id="rId5" Type="http://schemas.openxmlformats.org/officeDocument/2006/relationships/image" Target="../media/image15.png"/><Relationship Id="rId4" Type="http://schemas.openxmlformats.org/officeDocument/2006/relationships/image" Target="../media/image11.jpg"/></Relationships>
</file>

<file path=ppt/slides/_rels/slide18.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7.xml"/><Relationship Id="rId1" Type="http://schemas.openxmlformats.org/officeDocument/2006/relationships/slideLayout" Target="../slideLayouts/slideLayout13.xml"/><Relationship Id="rId6" Type="http://schemas.openxmlformats.org/officeDocument/2006/relationships/image" Target="../media/image14.png"/><Relationship Id="rId5" Type="http://schemas.openxmlformats.org/officeDocument/2006/relationships/image" Target="../media/image15.png"/><Relationship Id="rId4" Type="http://schemas.openxmlformats.org/officeDocument/2006/relationships/image" Target="../media/image11.jpg"/></Relationships>
</file>

<file path=ppt/slides/_rels/slide19.xml.rels><?xml version="1.0" encoding="UTF-8" standalone="yes"?>
<Relationships xmlns="http://schemas.openxmlformats.org/package/2006/relationships"><Relationship Id="rId3" Type="http://schemas.openxmlformats.org/officeDocument/2006/relationships/image" Target="../media/image10.jpg"/><Relationship Id="rId7"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13.xml"/><Relationship Id="rId6" Type="http://schemas.openxmlformats.org/officeDocument/2006/relationships/image" Target="../media/image22.jpg"/><Relationship Id="rId5" Type="http://schemas.openxmlformats.org/officeDocument/2006/relationships/image" Target="../media/image15.png"/><Relationship Id="rId4" Type="http://schemas.openxmlformats.org/officeDocument/2006/relationships/image" Target="../media/image11.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0.jpg"/><Relationship Id="rId7"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13.xml"/><Relationship Id="rId6" Type="http://schemas.openxmlformats.org/officeDocument/2006/relationships/image" Target="../media/image22.jpg"/><Relationship Id="rId5" Type="http://schemas.openxmlformats.org/officeDocument/2006/relationships/image" Target="../media/image15.png"/><Relationship Id="rId4" Type="http://schemas.openxmlformats.org/officeDocument/2006/relationships/image" Target="../media/image11.jpg"/></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image" Target="../media/image10.jpg"/><Relationship Id="rId7" Type="http://schemas.openxmlformats.org/officeDocument/2006/relationships/image" Target="../media/image23.jpeg"/><Relationship Id="rId2" Type="http://schemas.openxmlformats.org/officeDocument/2006/relationships/notesSlide" Target="../notesSlides/notesSlide11.xml"/><Relationship Id="rId1" Type="http://schemas.openxmlformats.org/officeDocument/2006/relationships/slideLayout" Target="../slideLayouts/slideLayout13.xml"/><Relationship Id="rId6" Type="http://schemas.openxmlformats.org/officeDocument/2006/relationships/image" Target="../media/image14.png"/><Relationship Id="rId5" Type="http://schemas.openxmlformats.org/officeDocument/2006/relationships/image" Target="../media/image15.png"/><Relationship Id="rId4" Type="http://schemas.openxmlformats.org/officeDocument/2006/relationships/image" Target="../media/image11.jpg"/></Relationships>
</file>

<file path=ppt/slides/_rels/slide23.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2.xml"/><Relationship Id="rId1" Type="http://schemas.openxmlformats.org/officeDocument/2006/relationships/slideLayout" Target="../slideLayouts/slideLayout13.xml"/><Relationship Id="rId6" Type="http://schemas.openxmlformats.org/officeDocument/2006/relationships/image" Target="../media/image14.png"/><Relationship Id="rId5" Type="http://schemas.openxmlformats.org/officeDocument/2006/relationships/image" Target="../media/image15.png"/><Relationship Id="rId4" Type="http://schemas.openxmlformats.org/officeDocument/2006/relationships/image" Target="../media/image11.jpg"/></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jpeg"/><Relationship Id="rId1" Type="http://schemas.openxmlformats.org/officeDocument/2006/relationships/slideLayout" Target="../slideLayouts/slideLayout8.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75" name="Başlık 1"/>
          <p:cNvSpPr txBox="1">
            <a:spLocks noGrp="1"/>
          </p:cNvSpPr>
          <p:nvPr>
            <p:ph type="ctrTitle"/>
          </p:nvPr>
        </p:nvSpPr>
        <p:spPr>
          <a:xfrm>
            <a:off x="187230" y="4126173"/>
            <a:ext cx="11817533" cy="1247584"/>
          </a:xfrm>
          <a:prstGeom prst="rect">
            <a:avLst/>
          </a:prstGeom>
        </p:spPr>
        <p:txBody>
          <a:bodyPr>
            <a:normAutofit fontScale="90000"/>
          </a:bodyPr>
          <a:lstStyle/>
          <a:p>
            <a:pPr>
              <a:defRPr sz="3400" b="1">
                <a:solidFill>
                  <a:srgbClr val="C00000"/>
                </a:solidFill>
                <a:latin typeface="Avenir Next LT Pro"/>
                <a:ea typeface="Avenir Next LT Pro"/>
                <a:cs typeface="Avenir Next LT Pro"/>
                <a:sym typeface="Avenir Next LT Pro"/>
              </a:defRPr>
            </a:pPr>
            <a:r>
              <a:rPr lang="en-US" sz="2400" dirty="0"/>
              <a:t>Training Course on “Halal Certification Frameworks and Regulatory</a:t>
            </a:r>
            <a:br>
              <a:rPr lang="en-US" sz="2400" dirty="0"/>
            </a:br>
            <a:r>
              <a:rPr lang="en-US" sz="2400" dirty="0"/>
              <a:t>Compliance”</a:t>
            </a:r>
            <a:br>
              <a:rPr lang="en-US" sz="2400" dirty="0"/>
            </a:br>
            <a:r>
              <a:rPr lang="en-US" sz="2400" dirty="0"/>
              <a:t>Halal Capacity Building </a:t>
            </a:r>
            <a:r>
              <a:rPr lang="en-US" sz="2400" dirty="0" err="1"/>
              <a:t>Programme</a:t>
            </a:r>
            <a:r>
              <a:rPr lang="en-US" sz="2400" dirty="0"/>
              <a:t> (Halal-</a:t>
            </a:r>
            <a:r>
              <a:rPr lang="en-US" sz="2400" dirty="0" err="1"/>
              <a:t>CaB</a:t>
            </a:r>
            <a:r>
              <a:rPr lang="en-US" sz="2400" dirty="0"/>
              <a:t>) </a:t>
            </a:r>
            <a:br>
              <a:rPr lang="tr-TR" sz="2400" dirty="0"/>
            </a:br>
            <a:br>
              <a:rPr lang="tr-TR" sz="2400" dirty="0"/>
            </a:br>
            <a:r>
              <a:rPr lang="en-US" sz="2400" dirty="0"/>
              <a:t>Session 2: Overview on OIC Global Halal Quality Infrastructure (OHAQ) </a:t>
            </a:r>
            <a:endParaRPr sz="2400" dirty="0"/>
          </a:p>
        </p:txBody>
      </p:sp>
      <p:sp>
        <p:nvSpPr>
          <p:cNvPr id="176" name="Alt Başlık 2"/>
          <p:cNvSpPr txBox="1">
            <a:spLocks noGrp="1"/>
          </p:cNvSpPr>
          <p:nvPr>
            <p:ph type="subTitle" sz="quarter" idx="1"/>
          </p:nvPr>
        </p:nvSpPr>
        <p:spPr>
          <a:xfrm>
            <a:off x="1523997" y="5487204"/>
            <a:ext cx="9144001" cy="1030942"/>
          </a:xfrm>
          <a:prstGeom prst="rect">
            <a:avLst/>
          </a:prstGeom>
        </p:spPr>
        <p:txBody>
          <a:bodyPr>
            <a:normAutofit/>
          </a:bodyPr>
          <a:lstStyle/>
          <a:p>
            <a:pPr>
              <a:defRPr sz="2200" b="1">
                <a:solidFill>
                  <a:srgbClr val="3B3838"/>
                </a:solidFill>
                <a:latin typeface="Avenir Next LT Pro"/>
                <a:ea typeface="Avenir Next LT Pro"/>
                <a:cs typeface="Avenir Next LT Pro"/>
                <a:sym typeface="Avenir Next LT Pro"/>
              </a:defRPr>
            </a:pPr>
            <a:r>
              <a:rPr lang="tr-TR" dirty="0"/>
              <a:t>Mete Çevik - </a:t>
            </a:r>
            <a:r>
              <a:rPr lang="tr-TR" dirty="0" err="1"/>
              <a:t>Head</a:t>
            </a:r>
            <a:r>
              <a:rPr lang="tr-TR" dirty="0"/>
              <a:t> of International </a:t>
            </a:r>
            <a:r>
              <a:rPr lang="tr-TR" dirty="0" err="1"/>
              <a:t>Relations</a:t>
            </a:r>
            <a:r>
              <a:rPr lang="tr-TR" dirty="0"/>
              <a:t> </a:t>
            </a:r>
            <a:r>
              <a:rPr lang="tr-TR" dirty="0" err="1"/>
              <a:t>Department</a:t>
            </a:r>
            <a:r>
              <a:rPr lang="tr-TR" dirty="0"/>
              <a:t>, HAK </a:t>
            </a:r>
            <a:endParaRPr dirty="0"/>
          </a:p>
        </p:txBody>
      </p:sp>
      <p:sp>
        <p:nvSpPr>
          <p:cNvPr id="15" name="Dikdörtgen 14">
            <a:extLst>
              <a:ext uri="{FF2B5EF4-FFF2-40B4-BE49-F238E27FC236}">
                <a16:creationId xmlns:a16="http://schemas.microsoft.com/office/drawing/2014/main" id="{31F56FFB-31AD-7093-FD64-72E1AA990397}"/>
              </a:ext>
            </a:extLst>
          </p:cNvPr>
          <p:cNvSpPr/>
          <p:nvPr/>
        </p:nvSpPr>
        <p:spPr>
          <a:xfrm>
            <a:off x="7146131" y="2778919"/>
            <a:ext cx="1071563" cy="271462"/>
          </a:xfrm>
          <a:prstGeom prst="rect">
            <a:avLst/>
          </a:prstGeom>
          <a:solidFill>
            <a:srgbClr val="FFFFFF"/>
          </a:soli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tr-TR" sz="1800" b="0" i="0" u="none" strike="noStrike" cap="none" spc="0" normalizeH="0" baseline="0">
              <a:ln>
                <a:noFill/>
              </a:ln>
              <a:solidFill>
                <a:srgbClr val="000000"/>
              </a:solidFill>
              <a:effectLst/>
              <a:uFillTx/>
              <a:latin typeface="+mn-lt"/>
              <a:ea typeface="+mn-ea"/>
              <a:cs typeface="+mn-cs"/>
              <a:sym typeface="Calibri"/>
            </a:endParaRPr>
          </a:p>
        </p:txBody>
      </p:sp>
      <p:pic>
        <p:nvPicPr>
          <p:cNvPr id="12" name="Resim 11" descr="metin, yazı tipi, grafik, ekran görüntüsü içeren bir resim&#10;&#10;Yapay zeka tarafından oluşturulmuş içerik yanlış olabilir.">
            <a:extLst>
              <a:ext uri="{FF2B5EF4-FFF2-40B4-BE49-F238E27FC236}">
                <a16:creationId xmlns:a16="http://schemas.microsoft.com/office/drawing/2014/main" id="{B0C2D1C4-42D7-1FD4-B0DA-A9939329D8BE}"/>
              </a:ext>
            </a:extLst>
          </p:cNvPr>
          <p:cNvPicPr>
            <a:picLocks noChangeAspect="1"/>
          </p:cNvPicPr>
          <p:nvPr/>
        </p:nvPicPr>
        <p:blipFill>
          <a:blip r:embed="rId3">
            <a:extLst>
              <a:ext uri="{28A0092B-C50C-407E-A947-70E740481C1C}">
                <a14:useLocalDpi xmlns:a14="http://schemas.microsoft.com/office/drawing/2010/main" val="0"/>
              </a:ext>
            </a:extLst>
          </a:blip>
          <a:srcRect l="62513" t="36768" r="20786" b="42927"/>
          <a:stretch>
            <a:fillRect/>
          </a:stretch>
        </p:blipFill>
        <p:spPr>
          <a:xfrm>
            <a:off x="7113985" y="2721769"/>
            <a:ext cx="1114824" cy="309563"/>
          </a:xfrm>
          <a:prstGeom prst="rect">
            <a:avLst/>
          </a:prstGeom>
        </p:spPr>
      </p:pic>
      <p:sp>
        <p:nvSpPr>
          <p:cNvPr id="3" name="Metin kutusu 2">
            <a:extLst>
              <a:ext uri="{FF2B5EF4-FFF2-40B4-BE49-F238E27FC236}">
                <a16:creationId xmlns:a16="http://schemas.microsoft.com/office/drawing/2014/main" id="{A669973C-BBA1-CB26-0511-28E874FFCB89}"/>
              </a:ext>
            </a:extLst>
          </p:cNvPr>
          <p:cNvSpPr txBox="1"/>
          <p:nvPr/>
        </p:nvSpPr>
        <p:spPr>
          <a:xfrm>
            <a:off x="3048778" y="3244334"/>
            <a:ext cx="6097554" cy="36933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endParaRPr lang="tr-TR" dirty="0"/>
          </a:p>
        </p:txBody>
      </p:sp>
      <p:pic>
        <p:nvPicPr>
          <p:cNvPr id="2" name="Resim 1">
            <a:extLst>
              <a:ext uri="{FF2B5EF4-FFF2-40B4-BE49-F238E27FC236}">
                <a16:creationId xmlns:a16="http://schemas.microsoft.com/office/drawing/2014/main" id="{406BF6FD-5A7D-7C76-4D64-B7425067BA35}"/>
              </a:ext>
            </a:extLst>
          </p:cNvPr>
          <p:cNvPicPr>
            <a:picLocks noChangeAspect="1"/>
          </p:cNvPicPr>
          <p:nvPr/>
        </p:nvPicPr>
        <p:blipFill>
          <a:blip r:embed="rId4"/>
          <a:stretch>
            <a:fillRect/>
          </a:stretch>
        </p:blipFill>
        <p:spPr>
          <a:xfrm>
            <a:off x="9460886" y="339854"/>
            <a:ext cx="2414225" cy="1170533"/>
          </a:xfrm>
          <a:prstGeom prst="rect">
            <a:avLst/>
          </a:prstGeom>
        </p:spPr>
      </p:pic>
      <p:pic>
        <p:nvPicPr>
          <p:cNvPr id="4" name="Resim 3">
            <a:extLst>
              <a:ext uri="{FF2B5EF4-FFF2-40B4-BE49-F238E27FC236}">
                <a16:creationId xmlns:a16="http://schemas.microsoft.com/office/drawing/2014/main" id="{7EEA4334-1B59-6553-E433-9DF633842F69}"/>
              </a:ext>
            </a:extLst>
          </p:cNvPr>
          <p:cNvPicPr>
            <a:picLocks noChangeAspect="1"/>
          </p:cNvPicPr>
          <p:nvPr/>
        </p:nvPicPr>
        <p:blipFill>
          <a:blip r:embed="rId5"/>
          <a:stretch>
            <a:fillRect/>
          </a:stretch>
        </p:blipFill>
        <p:spPr>
          <a:xfrm>
            <a:off x="586096" y="254502"/>
            <a:ext cx="1341236" cy="1341236"/>
          </a:xfrm>
          <a:prstGeom prst="rect">
            <a:avLst/>
          </a:prstGeom>
        </p:spPr>
      </p:pic>
      <p:pic>
        <p:nvPicPr>
          <p:cNvPr id="5" name="Resim 4">
            <a:extLst>
              <a:ext uri="{FF2B5EF4-FFF2-40B4-BE49-F238E27FC236}">
                <a16:creationId xmlns:a16="http://schemas.microsoft.com/office/drawing/2014/main" id="{65585494-4661-8210-DCCD-DA6B6FF4AF61}"/>
              </a:ext>
            </a:extLst>
          </p:cNvPr>
          <p:cNvPicPr>
            <a:picLocks noChangeAspect="1"/>
          </p:cNvPicPr>
          <p:nvPr/>
        </p:nvPicPr>
        <p:blipFill>
          <a:blip r:embed="rId6"/>
          <a:stretch>
            <a:fillRect/>
          </a:stretch>
        </p:blipFill>
        <p:spPr>
          <a:xfrm>
            <a:off x="5091215" y="184849"/>
            <a:ext cx="1466087" cy="1480543"/>
          </a:xfrm>
          <a:prstGeom prst="rect">
            <a:avLst/>
          </a:prstGeom>
        </p:spPr>
      </p:pic>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7FA730-BB6D-AFDD-FEAD-9FBE14D0EB00}"/>
            </a:ext>
          </a:extLst>
        </p:cNvPr>
        <p:cNvGrpSpPr/>
        <p:nvPr/>
      </p:nvGrpSpPr>
      <p:grpSpPr>
        <a:xfrm>
          <a:off x="0" y="0"/>
          <a:ext cx="0" cy="0"/>
          <a:chOff x="0" y="0"/>
          <a:chExt cx="0" cy="0"/>
        </a:xfrm>
      </p:grpSpPr>
      <p:sp>
        <p:nvSpPr>
          <p:cNvPr id="203" name="Başlık 4">
            <a:extLst>
              <a:ext uri="{FF2B5EF4-FFF2-40B4-BE49-F238E27FC236}">
                <a16:creationId xmlns:a16="http://schemas.microsoft.com/office/drawing/2014/main" id="{0DCEC1AB-DF69-98A5-8ED8-D2CB3CD62176}"/>
              </a:ext>
            </a:extLst>
          </p:cNvPr>
          <p:cNvSpPr txBox="1">
            <a:spLocks noGrp="1"/>
          </p:cNvSpPr>
          <p:nvPr>
            <p:ph type="ctrTitle"/>
          </p:nvPr>
        </p:nvSpPr>
        <p:spPr>
          <a:xfrm>
            <a:off x="1103576" y="418117"/>
            <a:ext cx="10767581" cy="998118"/>
          </a:xfrm>
          <a:prstGeom prst="rect">
            <a:avLst/>
          </a:prstGeom>
        </p:spPr>
        <p:txBody>
          <a:bodyPr>
            <a:normAutofit/>
          </a:bodyPr>
          <a:lstStyle/>
          <a:p>
            <a:pPr>
              <a:defRPr sz="3800" b="1">
                <a:latin typeface="Avenir Next LT Pro"/>
                <a:ea typeface="Avenir Next LT Pro"/>
                <a:cs typeface="Avenir Next LT Pro"/>
                <a:sym typeface="Avenir Next LT Pro"/>
              </a:defRPr>
            </a:pPr>
            <a:r>
              <a:rPr lang="tr-TR" dirty="0"/>
              <a:t>BENEFITS OF THE OHAQ</a:t>
            </a:r>
            <a:endParaRPr dirty="0"/>
          </a:p>
        </p:txBody>
      </p:sp>
      <p:sp>
        <p:nvSpPr>
          <p:cNvPr id="204" name="İçerik Yer Tutucusu 2">
            <a:extLst>
              <a:ext uri="{FF2B5EF4-FFF2-40B4-BE49-F238E27FC236}">
                <a16:creationId xmlns:a16="http://schemas.microsoft.com/office/drawing/2014/main" id="{0CB99E62-2563-0847-CB64-672D56BB643C}"/>
              </a:ext>
            </a:extLst>
          </p:cNvPr>
          <p:cNvSpPr txBox="1"/>
          <p:nvPr/>
        </p:nvSpPr>
        <p:spPr>
          <a:xfrm>
            <a:off x="1449916" y="1530313"/>
            <a:ext cx="9846246" cy="322549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marL="342900" marR="0" lvl="0" indent="-342900" algn="just" defTabSz="914400" rtl="0" eaLnBrk="1" fontAlgn="auto" latinLnBrk="0" hangingPunct="1">
              <a:lnSpc>
                <a:spcPct val="115000"/>
              </a:lnSpc>
              <a:spcBef>
                <a:spcPts val="0"/>
              </a:spcBef>
              <a:spcAft>
                <a:spcPts val="600"/>
              </a:spcAft>
              <a:buClrTx/>
              <a:buSzTx/>
              <a:buFont typeface="Arial" panose="020B0604020202020204" pitchFamily="34" charset="0"/>
              <a:buChar char="•"/>
              <a:tabLst/>
              <a:defRPr/>
            </a:pPr>
            <a:r>
              <a:rPr kumimoji="0" lang="en-US" sz="1800" b="1" i="0" u="none" strike="noStrike" kern="1200" cap="none" spc="0" normalizeH="0" baseline="0" noProof="0" dirty="0">
                <a:ln>
                  <a:noFill/>
                </a:ln>
                <a:solidFill>
                  <a:srgbClr val="000000"/>
                </a:solidFill>
                <a:effectLst/>
                <a:uLnTx/>
                <a:uFillTx/>
                <a:latin typeface="Calibri"/>
                <a:ea typeface="Calibri"/>
                <a:cs typeface="Al-Mohanad"/>
              </a:rPr>
              <a:t>Focus on the top of the pyramid of conformity assessment processes which will ensure the achievement of a single system on halal accreditation.</a:t>
            </a:r>
          </a:p>
          <a:p>
            <a:pPr marL="342900" marR="0" lvl="0" indent="-342900" algn="just" defTabSz="914400" rtl="0" eaLnBrk="1" fontAlgn="auto" latinLnBrk="0" hangingPunct="1">
              <a:lnSpc>
                <a:spcPct val="115000"/>
              </a:lnSpc>
              <a:spcBef>
                <a:spcPts val="0"/>
              </a:spcBef>
              <a:spcAft>
                <a:spcPts val="600"/>
              </a:spcAft>
              <a:buClrTx/>
              <a:buSzTx/>
              <a:buFont typeface="Arial" panose="020B0604020202020204" pitchFamily="34" charset="0"/>
              <a:buChar char="•"/>
              <a:tabLst/>
              <a:defRPr/>
            </a:pPr>
            <a:r>
              <a:rPr kumimoji="0" lang="en-US" sz="1800" b="1" i="0" u="none" strike="noStrike" kern="1200" cap="none" spc="0" normalizeH="0" baseline="0" noProof="0" dirty="0">
                <a:ln>
                  <a:noFill/>
                </a:ln>
                <a:solidFill>
                  <a:srgbClr val="000000"/>
                </a:solidFill>
                <a:effectLst/>
                <a:uLnTx/>
                <a:uFillTx/>
                <a:latin typeface="Calibri"/>
                <a:ea typeface="Calibri"/>
                <a:cs typeface="Al-Mohanad"/>
              </a:rPr>
              <a:t>Take advantage of existing national and regional experiences as well as initiatives and efforts of the Standards and Metrology Institute for the Islamic Countries (SMIIC).</a:t>
            </a:r>
          </a:p>
          <a:p>
            <a:pPr marL="342900" marR="0" lvl="0" indent="-342900" algn="just" defTabSz="914400" rtl="0" eaLnBrk="1" fontAlgn="auto" latinLnBrk="0" hangingPunct="1">
              <a:lnSpc>
                <a:spcPct val="115000"/>
              </a:lnSpc>
              <a:spcBef>
                <a:spcPts val="0"/>
              </a:spcBef>
              <a:spcAft>
                <a:spcPts val="600"/>
              </a:spcAft>
              <a:buClrTx/>
              <a:buSzTx/>
              <a:buFont typeface="Arial" panose="020B0604020202020204" pitchFamily="34" charset="0"/>
              <a:buChar char="•"/>
              <a:tabLst/>
              <a:defRPr/>
            </a:pPr>
            <a:r>
              <a:rPr kumimoji="0" lang="en-US" sz="1800" b="1" i="0" u="none" strike="noStrike" kern="1200" cap="none" spc="0" normalizeH="0" baseline="0" noProof="0" dirty="0">
                <a:ln>
                  <a:noFill/>
                </a:ln>
                <a:solidFill>
                  <a:srgbClr val="000000"/>
                </a:solidFill>
                <a:effectLst/>
                <a:uLnTx/>
                <a:uFillTx/>
                <a:latin typeface="Calibri"/>
                <a:ea typeface="Calibri"/>
                <a:cs typeface="Al-Mohanad"/>
              </a:rPr>
              <a:t>The existence of competent national standardization, certification and accreditation bodies, which will ensure the successful launch of the system.</a:t>
            </a:r>
          </a:p>
          <a:p>
            <a:pPr marL="342900" marR="0" lvl="0" indent="-342900" algn="just" defTabSz="914400" rtl="0" eaLnBrk="1" fontAlgn="auto" latinLnBrk="0" hangingPunct="1">
              <a:lnSpc>
                <a:spcPct val="115000"/>
              </a:lnSpc>
              <a:spcBef>
                <a:spcPts val="0"/>
              </a:spcBef>
              <a:spcAft>
                <a:spcPts val="600"/>
              </a:spcAft>
              <a:buClrTx/>
              <a:buSzTx/>
              <a:buFont typeface="Arial" panose="020B0604020202020204" pitchFamily="34" charset="0"/>
              <a:buChar char="•"/>
              <a:tabLst/>
              <a:defRPr/>
            </a:pPr>
            <a:r>
              <a:rPr kumimoji="0" lang="en-US" sz="1800" b="1" i="0" u="none" strike="noStrike" kern="1200" cap="none" spc="0" normalizeH="0" baseline="0" noProof="0" dirty="0">
                <a:ln>
                  <a:noFill/>
                </a:ln>
                <a:solidFill>
                  <a:srgbClr val="000000"/>
                </a:solidFill>
                <a:effectLst/>
                <a:uLnTx/>
                <a:uFillTx/>
                <a:latin typeface="Calibri"/>
                <a:ea typeface="Calibri"/>
                <a:cs typeface="Al-Mohanad"/>
              </a:rPr>
              <a:t>Ensure representation of various stakeholders (accreditation bodies, conformity assessment bodies, legislators, consumers, ...).</a:t>
            </a:r>
          </a:p>
          <a:p>
            <a:pPr marL="457200" marR="0" lvl="1" indent="0" algn="just" defTabSz="914400" rtl="0" eaLnBrk="1" fontAlgn="auto" latinLnBrk="0" hangingPunct="1">
              <a:lnSpc>
                <a:spcPct val="100000"/>
              </a:lnSpc>
              <a:spcBef>
                <a:spcPts val="0"/>
              </a:spcBef>
              <a:spcAft>
                <a:spcPts val="0"/>
              </a:spcAft>
              <a:buClrTx/>
              <a:buSzTx/>
              <a:tabLst/>
              <a:defRPr/>
            </a:pPr>
            <a:endParaRPr kumimoji="0" lang="en-GB" sz="1800" b="1" i="0" u="none" strike="noStrike" kern="1200" cap="none" spc="0" normalizeH="0" baseline="0" noProof="0" dirty="0">
              <a:ln>
                <a:noFill/>
              </a:ln>
              <a:solidFill>
                <a:srgbClr val="000000"/>
              </a:solidFill>
              <a:effectLst/>
              <a:uLnTx/>
              <a:uFill>
                <a:solidFill>
                  <a:srgbClr val="000000"/>
                </a:solidFill>
              </a:uFill>
              <a:latin typeface="Calibri"/>
              <a:ea typeface="Calibri"/>
              <a:cs typeface="Simplified Arabic"/>
            </a:endParaRPr>
          </a:p>
        </p:txBody>
      </p:sp>
    </p:spTree>
    <p:extLst>
      <p:ext uri="{BB962C8B-B14F-4D97-AF65-F5344CB8AC3E}">
        <p14:creationId xmlns:p14="http://schemas.microsoft.com/office/powerpoint/2010/main" val="272852434"/>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58704B-8FEF-A51B-B17C-BD67B8395C25}"/>
            </a:ext>
          </a:extLst>
        </p:cNvPr>
        <p:cNvGrpSpPr/>
        <p:nvPr/>
      </p:nvGrpSpPr>
      <p:grpSpPr>
        <a:xfrm>
          <a:off x="0" y="0"/>
          <a:ext cx="0" cy="0"/>
          <a:chOff x="0" y="0"/>
          <a:chExt cx="0" cy="0"/>
        </a:xfrm>
      </p:grpSpPr>
      <p:sp>
        <p:nvSpPr>
          <p:cNvPr id="203" name="Başlık 4">
            <a:extLst>
              <a:ext uri="{FF2B5EF4-FFF2-40B4-BE49-F238E27FC236}">
                <a16:creationId xmlns:a16="http://schemas.microsoft.com/office/drawing/2014/main" id="{32DAE833-D509-4DFF-5F8C-0B7FD65C156D}"/>
              </a:ext>
            </a:extLst>
          </p:cNvPr>
          <p:cNvSpPr txBox="1">
            <a:spLocks noGrp="1"/>
          </p:cNvSpPr>
          <p:nvPr>
            <p:ph type="ctrTitle"/>
          </p:nvPr>
        </p:nvSpPr>
        <p:spPr>
          <a:xfrm>
            <a:off x="1103576" y="418117"/>
            <a:ext cx="10767581" cy="998118"/>
          </a:xfrm>
          <a:prstGeom prst="rect">
            <a:avLst/>
          </a:prstGeom>
        </p:spPr>
        <p:txBody>
          <a:bodyPr>
            <a:normAutofit/>
          </a:bodyPr>
          <a:lstStyle/>
          <a:p>
            <a:pPr>
              <a:defRPr sz="3800" b="1">
                <a:latin typeface="Avenir Next LT Pro"/>
                <a:ea typeface="Avenir Next LT Pro"/>
                <a:cs typeface="Avenir Next LT Pro"/>
                <a:sym typeface="Avenir Next LT Pro"/>
              </a:defRPr>
            </a:pPr>
            <a:r>
              <a:rPr lang="tr-TR" dirty="0"/>
              <a:t>BENEFITS OF THE OHAQ</a:t>
            </a:r>
            <a:endParaRPr dirty="0"/>
          </a:p>
        </p:txBody>
      </p:sp>
      <p:sp>
        <p:nvSpPr>
          <p:cNvPr id="204" name="İçerik Yer Tutucusu 2">
            <a:extLst>
              <a:ext uri="{FF2B5EF4-FFF2-40B4-BE49-F238E27FC236}">
                <a16:creationId xmlns:a16="http://schemas.microsoft.com/office/drawing/2014/main" id="{E4DB6561-1FBD-BF1E-CA73-7F76614B404A}"/>
              </a:ext>
            </a:extLst>
          </p:cNvPr>
          <p:cNvSpPr txBox="1"/>
          <p:nvPr/>
        </p:nvSpPr>
        <p:spPr>
          <a:xfrm>
            <a:off x="1449916" y="1530313"/>
            <a:ext cx="9846246" cy="393954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marL="285750" marR="0" lvl="0" indent="-285750" algn="just" defTabSz="914400" rtl="0" eaLnBrk="1" fontAlgn="auto" latinLnBrk="0" hangingPunct="1">
              <a:lnSpc>
                <a:spcPct val="115000"/>
              </a:lnSpc>
              <a:spcBef>
                <a:spcPts val="0"/>
              </a:spcBef>
              <a:spcAft>
                <a:spcPts val="600"/>
              </a:spcAft>
              <a:buClrTx/>
              <a:buSzTx/>
              <a:buFont typeface="Arial" panose="020B0604020202020204" pitchFamily="34" charset="0"/>
              <a:buChar char="•"/>
              <a:tabLst/>
              <a:defRPr/>
            </a:pPr>
            <a:r>
              <a:rPr kumimoji="0" lang="en-US" sz="1800" b="1" i="0" u="none" strike="noStrike" kern="1200" cap="none" spc="0" normalizeH="0" baseline="0" noProof="0" dirty="0">
                <a:ln>
                  <a:noFill/>
                </a:ln>
                <a:solidFill>
                  <a:srgbClr val="000000"/>
                </a:solidFill>
                <a:effectLst/>
                <a:uLnTx/>
                <a:uFillTx/>
                <a:latin typeface="Calibri"/>
                <a:ea typeface="Calibri"/>
                <a:cs typeface="Al-Mohanad"/>
              </a:rPr>
              <a:t>Ensure coordination between the technical and legal aspects in all operations through (committees) of  specialists in the Islamic Law and Rules within the structure of the system to determine the queries and advisory opinions in accordance with Islamic Law and Rules and cooperation with professionals to translate them into technical procedures and requirements.</a:t>
            </a:r>
            <a:endParaRPr kumimoji="0" lang="tr-TR" sz="1800" b="1" i="0" u="none" strike="noStrike" kern="1200" cap="none" spc="0" normalizeH="0" baseline="0" noProof="0" dirty="0">
              <a:ln>
                <a:noFill/>
              </a:ln>
              <a:solidFill>
                <a:srgbClr val="000000"/>
              </a:solidFill>
              <a:effectLst/>
              <a:uLnTx/>
              <a:uFillTx/>
              <a:latin typeface="Calibri"/>
              <a:ea typeface="Calibri"/>
              <a:cs typeface="Al-Mohanad"/>
            </a:endParaRPr>
          </a:p>
          <a:p>
            <a:pPr marL="285750" marR="0" lvl="0" indent="-285750" algn="just" defTabSz="914400" rtl="0" eaLnBrk="1" fontAlgn="auto" latinLnBrk="0" hangingPunct="1">
              <a:lnSpc>
                <a:spcPct val="115000"/>
              </a:lnSpc>
              <a:spcBef>
                <a:spcPts val="0"/>
              </a:spcBef>
              <a:spcAft>
                <a:spcPts val="600"/>
              </a:spcAft>
              <a:buClrTx/>
              <a:buSzTx/>
              <a:buFont typeface="Arial" panose="020B0604020202020204" pitchFamily="34" charset="0"/>
              <a:buChar char="•"/>
              <a:tabLst/>
              <a:defRPr/>
            </a:pPr>
            <a:r>
              <a:rPr kumimoji="0" lang="en-US" sz="1800" b="1" i="0" u="none" strike="noStrike" kern="1200" cap="none" spc="0" normalizeH="0" baseline="0" noProof="0" dirty="0">
                <a:ln>
                  <a:noFill/>
                </a:ln>
                <a:solidFill>
                  <a:srgbClr val="000000"/>
                </a:solidFill>
                <a:effectLst/>
                <a:uLnTx/>
                <a:uFillTx/>
                <a:latin typeface="Calibri"/>
                <a:ea typeface="Calibri"/>
                <a:cs typeface="Al-Mohanad"/>
              </a:rPr>
              <a:t>Refer to the International Islamic Fiqh Academy (IIFA) as a unified source of fatwa.</a:t>
            </a:r>
            <a:endParaRPr kumimoji="0" lang="tr-TR" sz="1800" b="1" i="0" u="none" strike="noStrike" kern="1200" cap="none" spc="0" normalizeH="0" baseline="0" noProof="0" dirty="0">
              <a:ln>
                <a:noFill/>
              </a:ln>
              <a:solidFill>
                <a:srgbClr val="000000"/>
              </a:solidFill>
              <a:effectLst/>
              <a:uLnTx/>
              <a:uFillTx/>
              <a:latin typeface="Calibri"/>
              <a:ea typeface="Calibri"/>
              <a:cs typeface="Al-Mohanad"/>
            </a:endParaRPr>
          </a:p>
          <a:p>
            <a:pPr marL="285750" marR="0" lvl="0" indent="-285750" algn="just" defTabSz="914400" rtl="0" eaLnBrk="1" fontAlgn="auto" latinLnBrk="0" hangingPunct="1">
              <a:lnSpc>
                <a:spcPct val="115000"/>
              </a:lnSpc>
              <a:spcBef>
                <a:spcPts val="0"/>
              </a:spcBef>
              <a:spcAft>
                <a:spcPts val="600"/>
              </a:spcAft>
              <a:buClrTx/>
              <a:buSzTx/>
              <a:buFont typeface="Arial" panose="020B0604020202020204" pitchFamily="34" charset="0"/>
              <a:buChar char="•"/>
              <a:tabLst/>
              <a:defRPr/>
            </a:pPr>
            <a:r>
              <a:rPr kumimoji="0" lang="en-US" sz="1800" b="1" i="0" u="none" strike="noStrike" kern="1200" cap="none" spc="0" normalizeH="0" baseline="0" noProof="0" dirty="0">
                <a:ln>
                  <a:noFill/>
                </a:ln>
                <a:solidFill>
                  <a:srgbClr val="000000"/>
                </a:solidFill>
                <a:effectLst/>
                <a:uLnTx/>
                <a:uFillTx/>
                <a:latin typeface="Calibri"/>
                <a:ea typeface="Calibri"/>
                <a:cs typeface="Al-Mohanad"/>
              </a:rPr>
              <a:t>Building Muslims trust and credibility in world activities of  religious nature when the system is under the umbrella of the Organization of Islamic Cooperation (OIC), and is based on OIC/SMIIC standards.</a:t>
            </a:r>
          </a:p>
          <a:p>
            <a:pPr marL="285750" marR="0" lvl="0" indent="-285750" algn="just" defTabSz="914400" rtl="0" eaLnBrk="1" fontAlgn="auto" latinLnBrk="0" hangingPunct="1">
              <a:lnSpc>
                <a:spcPct val="115000"/>
              </a:lnSpc>
              <a:spcBef>
                <a:spcPts val="0"/>
              </a:spcBef>
              <a:spcAft>
                <a:spcPts val="600"/>
              </a:spcAft>
              <a:buClrTx/>
              <a:buSzTx/>
              <a:buFont typeface="Arial" panose="020B0604020202020204" pitchFamily="34" charset="0"/>
              <a:buChar char="•"/>
              <a:tabLst/>
              <a:defRPr/>
            </a:pPr>
            <a:r>
              <a:rPr kumimoji="0" lang="en-US" sz="1800" b="1" i="0" u="none" strike="noStrike" kern="1200" cap="none" spc="0" normalizeH="0" baseline="0" noProof="0" dirty="0">
                <a:ln>
                  <a:noFill/>
                </a:ln>
                <a:solidFill>
                  <a:srgbClr val="000000"/>
                </a:solidFill>
                <a:effectLst/>
                <a:uLnTx/>
                <a:uFillTx/>
                <a:latin typeface="Calibri"/>
                <a:ea typeface="Calibri"/>
                <a:cs typeface="Al-Mohanad"/>
              </a:rPr>
              <a:t>Provide a mechanism for consensus on accreditation requirements and Halal certificates</a:t>
            </a:r>
            <a:endParaRPr kumimoji="0" lang="tr-TR" sz="1800" b="1" i="0" u="none" strike="noStrike" kern="1200" cap="none" spc="0" normalizeH="0" baseline="0" noProof="0" dirty="0">
              <a:ln>
                <a:noFill/>
              </a:ln>
              <a:solidFill>
                <a:srgbClr val="000000"/>
              </a:solidFill>
              <a:effectLst/>
              <a:uLnTx/>
              <a:uFillTx/>
              <a:latin typeface="Calibri"/>
              <a:ea typeface="Calibri"/>
              <a:cs typeface="Al-Mohanad"/>
            </a:endParaRPr>
          </a:p>
          <a:p>
            <a:pPr marL="285750" marR="0" lvl="0" indent="-285750" algn="just" defTabSz="914400" rtl="0" eaLnBrk="1" fontAlgn="auto" latinLnBrk="0" hangingPunct="1">
              <a:lnSpc>
                <a:spcPct val="115000"/>
              </a:lnSpc>
              <a:spcBef>
                <a:spcPts val="0"/>
              </a:spcBef>
              <a:spcAft>
                <a:spcPts val="600"/>
              </a:spcAft>
              <a:buClrTx/>
              <a:buSzTx/>
              <a:buFont typeface="Arial" panose="020B0604020202020204" pitchFamily="34" charset="0"/>
              <a:buChar char="•"/>
              <a:tabLst/>
              <a:defRPr/>
            </a:pPr>
            <a:r>
              <a:rPr kumimoji="0" lang="en-US" sz="1800" b="1" i="0" u="none" strike="noStrike" kern="1200" cap="none" spc="0" normalizeH="0" baseline="0" noProof="0" dirty="0">
                <a:ln>
                  <a:noFill/>
                </a:ln>
                <a:solidFill>
                  <a:srgbClr val="000000"/>
                </a:solidFill>
                <a:effectLst/>
                <a:uLnTx/>
                <a:uFillTx/>
                <a:latin typeface="Calibri"/>
                <a:ea typeface="Calibri"/>
                <a:cs typeface="Al-Mohanad"/>
              </a:rPr>
              <a:t>Establish relationship with regional/international accreditation organizations, if needed.</a:t>
            </a:r>
          </a:p>
          <a:p>
            <a:pPr marL="457200" marR="0" lvl="1" indent="0" algn="just" defTabSz="914400" rtl="0" eaLnBrk="1" fontAlgn="auto" latinLnBrk="0" hangingPunct="1">
              <a:lnSpc>
                <a:spcPct val="100000"/>
              </a:lnSpc>
              <a:spcBef>
                <a:spcPts val="0"/>
              </a:spcBef>
              <a:spcAft>
                <a:spcPts val="0"/>
              </a:spcAft>
              <a:buClrTx/>
              <a:buSzTx/>
              <a:tabLst/>
              <a:defRPr/>
            </a:pPr>
            <a:endParaRPr kumimoji="0" lang="en-GB" sz="1800" b="1" i="0" u="none" strike="noStrike" kern="1200" cap="none" spc="0" normalizeH="0" baseline="0" noProof="0" dirty="0">
              <a:ln>
                <a:noFill/>
              </a:ln>
              <a:solidFill>
                <a:srgbClr val="000000"/>
              </a:solidFill>
              <a:effectLst/>
              <a:uLnTx/>
              <a:uFill>
                <a:solidFill>
                  <a:srgbClr val="000000"/>
                </a:solidFill>
              </a:uFill>
              <a:latin typeface="Calibri"/>
              <a:ea typeface="Calibri"/>
              <a:cs typeface="Simplified Arabic"/>
            </a:endParaRPr>
          </a:p>
        </p:txBody>
      </p:sp>
    </p:spTree>
    <p:extLst>
      <p:ext uri="{BB962C8B-B14F-4D97-AF65-F5344CB8AC3E}">
        <p14:creationId xmlns:p14="http://schemas.microsoft.com/office/powerpoint/2010/main" val="340554778"/>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3" cstate="print"/>
          <a:stretch>
            <a:fillRect/>
          </a:stretch>
        </p:blipFill>
        <p:spPr>
          <a:xfrm>
            <a:off x="12192" y="399010"/>
            <a:ext cx="12167615" cy="6271949"/>
          </a:xfrm>
          <a:prstGeom prst="rect">
            <a:avLst/>
          </a:prstGeom>
        </p:spPr>
      </p:pic>
      <p:pic>
        <p:nvPicPr>
          <p:cNvPr id="3" name="object 2">
            <a:extLst>
              <a:ext uri="{FF2B5EF4-FFF2-40B4-BE49-F238E27FC236}">
                <a16:creationId xmlns:a16="http://schemas.microsoft.com/office/drawing/2014/main" id="{E8480707-4CAE-1598-F2EE-6F9ED543FEE2}"/>
              </a:ext>
            </a:extLst>
          </p:cNvPr>
          <p:cNvPicPr/>
          <p:nvPr/>
        </p:nvPicPr>
        <p:blipFill>
          <a:blip r:embed="rId4" cstate="print"/>
          <a:stretch>
            <a:fillRect/>
          </a:stretch>
        </p:blipFill>
        <p:spPr>
          <a:xfrm>
            <a:off x="12193" y="235167"/>
            <a:ext cx="12179807" cy="6368796"/>
          </a:xfrm>
          <a:prstGeom prst="rect">
            <a:avLst/>
          </a:prstGeom>
        </p:spPr>
      </p:pic>
      <p:pic>
        <p:nvPicPr>
          <p:cNvPr id="30" name="Resim 29" descr="grafik, grafik tasarım, yazı tipi, logo içeren bir resim&#10;&#10;Açıklama otomatik olarak oluşturuldu">
            <a:extLst>
              <a:ext uri="{FF2B5EF4-FFF2-40B4-BE49-F238E27FC236}">
                <a16:creationId xmlns:a16="http://schemas.microsoft.com/office/drawing/2014/main" id="{4C405621-4AEA-5FF2-2BCE-5D9071EFEE3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716474" y="2461516"/>
            <a:ext cx="4791122" cy="1687163"/>
          </a:xfrm>
          <a:prstGeom prst="rect">
            <a:avLst/>
          </a:prstGeom>
        </p:spPr>
      </p:pic>
      <p:pic>
        <p:nvPicPr>
          <p:cNvPr id="38" name="Resim 37" descr="simge, sembol, grafik, logo, yazı tipi içeren bir resim&#10;&#10;Açıklama otomatik olarak oluşturuldu">
            <a:extLst>
              <a:ext uri="{FF2B5EF4-FFF2-40B4-BE49-F238E27FC236}">
                <a16:creationId xmlns:a16="http://schemas.microsoft.com/office/drawing/2014/main" id="{C97AF213-7531-A418-27FB-37D593965A90}"/>
              </a:ext>
            </a:extLst>
          </p:cNvPr>
          <p:cNvPicPr>
            <a:picLocks noChangeAspect="1"/>
          </p:cNvPicPr>
          <p:nvPr/>
        </p:nvPicPr>
        <p:blipFill>
          <a:blip r:embed="rId6" cstate="print">
            <a:extLst>
              <a:ext uri="{28A0092B-C50C-407E-A947-70E740481C1C}">
                <a14:useLocalDpi xmlns:a14="http://schemas.microsoft.com/office/drawing/2010/main" val="0"/>
              </a:ext>
              <a:ext uri="{837473B0-CC2E-450A-ABE3-18F120FF3D39}">
                <a1611:picAttrSrcUrl xmlns:a1611="http://schemas.microsoft.com/office/drawing/2016/11/main" r:id="rId7"/>
              </a:ext>
            </a:extLst>
          </a:blip>
          <a:stretch>
            <a:fillRect/>
          </a:stretch>
        </p:blipFill>
        <p:spPr>
          <a:xfrm>
            <a:off x="8615194" y="2200492"/>
            <a:ext cx="2457015" cy="2457015"/>
          </a:xfrm>
          <a:prstGeom prst="rect">
            <a:avLst/>
          </a:prstGeom>
        </p:spPr>
      </p:pic>
      <p:sp>
        <p:nvSpPr>
          <p:cNvPr id="4" name="Metin kutusu 3">
            <a:extLst>
              <a:ext uri="{FF2B5EF4-FFF2-40B4-BE49-F238E27FC236}">
                <a16:creationId xmlns:a16="http://schemas.microsoft.com/office/drawing/2014/main" id="{383C1B53-8F7D-7377-0C41-A69298378932}"/>
              </a:ext>
            </a:extLst>
          </p:cNvPr>
          <p:cNvSpPr txBox="1"/>
          <p:nvPr/>
        </p:nvSpPr>
        <p:spPr>
          <a:xfrm>
            <a:off x="2113516" y="907629"/>
            <a:ext cx="10350153" cy="523220"/>
          </a:xfrm>
          <a:prstGeom prst="rect">
            <a:avLst/>
          </a:prstGeom>
          <a:noFill/>
        </p:spPr>
        <p:txBody>
          <a:bodyPr wrap="square" rtlCol="0">
            <a:spAutoFit/>
          </a:bodyPr>
          <a:lstStyle/>
          <a:p>
            <a:pPr algn="ctr"/>
            <a:r>
              <a:rPr lang="tr-TR" sz="2800" b="1" dirty="0">
                <a:latin typeface="Avenir Next LT Pro" panose="020B0504020202020204" pitchFamily="34" charset="-94"/>
              </a:rPr>
              <a:t>DESIGNATED STRUCTURE</a:t>
            </a:r>
          </a:p>
        </p:txBody>
      </p:sp>
      <p:sp>
        <p:nvSpPr>
          <p:cNvPr id="5" name="Dikdörtgen 4">
            <a:extLst>
              <a:ext uri="{FF2B5EF4-FFF2-40B4-BE49-F238E27FC236}">
                <a16:creationId xmlns:a16="http://schemas.microsoft.com/office/drawing/2014/main" id="{CDFD4949-1AC5-F46B-1483-C8474B853AFA}"/>
              </a:ext>
            </a:extLst>
          </p:cNvPr>
          <p:cNvSpPr/>
          <p:nvPr/>
        </p:nvSpPr>
        <p:spPr>
          <a:xfrm>
            <a:off x="314325" y="161925"/>
            <a:ext cx="1590675" cy="1438275"/>
          </a:xfrm>
          <a:prstGeom prst="rect">
            <a:avLst/>
          </a:prstGeom>
          <a:solidFill>
            <a:srgbClr val="FFFFFF"/>
          </a:solidFill>
          <a:ln w="12700" cap="flat">
            <a:solidFill>
              <a:schemeClr val="bg1"/>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tr-TR" sz="1800" b="0" i="0" u="none" strike="noStrike" cap="none" spc="0" normalizeH="0" baseline="0">
              <a:ln>
                <a:noFill/>
              </a:ln>
              <a:solidFill>
                <a:srgbClr val="000000"/>
              </a:solidFill>
              <a:effectLst/>
              <a:uFillTx/>
              <a:latin typeface="+mn-lt"/>
              <a:ea typeface="+mn-ea"/>
              <a:cs typeface="+mn-cs"/>
              <a:sym typeface="Calibri"/>
            </a:endParaRPr>
          </a:p>
        </p:txBody>
      </p:sp>
      <p:pic>
        <p:nvPicPr>
          <p:cNvPr id="6" name="Resim 5" descr="grafik, yazı tipi, grafik tasarım, logo içeren bir resim&#10;&#10;Yapay zeka tarafından oluşturulmuş içerik yanlış olabilir.">
            <a:extLst>
              <a:ext uri="{FF2B5EF4-FFF2-40B4-BE49-F238E27FC236}">
                <a16:creationId xmlns:a16="http://schemas.microsoft.com/office/drawing/2014/main" id="{E0561054-BD7C-2039-EC2F-FC9AD12A1DDF}"/>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66082" y="233997"/>
            <a:ext cx="1452877" cy="1042987"/>
          </a:xfrm>
          <a:prstGeom prst="rect">
            <a:avLst/>
          </a:prstGeom>
        </p:spPr>
      </p:pic>
    </p:spTree>
    <p:extLst>
      <p:ext uri="{BB962C8B-B14F-4D97-AF65-F5344CB8AC3E}">
        <p14:creationId xmlns:p14="http://schemas.microsoft.com/office/powerpoint/2010/main" val="2798279691"/>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3" cstate="print"/>
          <a:stretch>
            <a:fillRect/>
          </a:stretch>
        </p:blipFill>
        <p:spPr>
          <a:xfrm>
            <a:off x="12192" y="399010"/>
            <a:ext cx="12167615" cy="6271949"/>
          </a:xfrm>
          <a:prstGeom prst="rect">
            <a:avLst/>
          </a:prstGeom>
        </p:spPr>
      </p:pic>
      <p:pic>
        <p:nvPicPr>
          <p:cNvPr id="3" name="object 2">
            <a:extLst>
              <a:ext uri="{FF2B5EF4-FFF2-40B4-BE49-F238E27FC236}">
                <a16:creationId xmlns:a16="http://schemas.microsoft.com/office/drawing/2014/main" id="{E8480707-4CAE-1598-F2EE-6F9ED543FEE2}"/>
              </a:ext>
            </a:extLst>
          </p:cNvPr>
          <p:cNvPicPr/>
          <p:nvPr/>
        </p:nvPicPr>
        <p:blipFill>
          <a:blip r:embed="rId4" cstate="print"/>
          <a:stretch>
            <a:fillRect/>
          </a:stretch>
        </p:blipFill>
        <p:spPr>
          <a:xfrm>
            <a:off x="12193" y="230954"/>
            <a:ext cx="12179807" cy="6368796"/>
          </a:xfrm>
          <a:prstGeom prst="rect">
            <a:avLst/>
          </a:prstGeom>
        </p:spPr>
      </p:pic>
      <p:sp>
        <p:nvSpPr>
          <p:cNvPr id="10" name="Metin kutusu 9">
            <a:extLst>
              <a:ext uri="{FF2B5EF4-FFF2-40B4-BE49-F238E27FC236}">
                <a16:creationId xmlns:a16="http://schemas.microsoft.com/office/drawing/2014/main" id="{9669699C-F456-C917-C9E7-89DAC4F2E798}"/>
              </a:ext>
            </a:extLst>
          </p:cNvPr>
          <p:cNvSpPr txBox="1"/>
          <p:nvPr/>
        </p:nvSpPr>
        <p:spPr>
          <a:xfrm>
            <a:off x="2040482" y="446347"/>
            <a:ext cx="3879742" cy="1015663"/>
          </a:xfrm>
          <a:prstGeom prst="rect">
            <a:avLst/>
          </a:prstGeom>
          <a:noFill/>
        </p:spPr>
        <p:txBody>
          <a:bodyPr wrap="square" rtlCol="0">
            <a:spAutoFit/>
          </a:bodyPr>
          <a:lstStyle/>
          <a:p>
            <a:r>
              <a:rPr lang="en" sz="2000" b="1" dirty="0">
                <a:latin typeface="Avenir Next LT Pro" panose="020B0504020202020204" pitchFamily="34" charset="-94"/>
                <a:cs typeface="Times New Roman" panose="02020603050405020304" pitchFamily="18" charset="0"/>
              </a:rPr>
              <a:t>Establishment Process of </a:t>
            </a:r>
            <a:r>
              <a:rPr lang="tr-TR" sz="2000" b="1" dirty="0">
                <a:latin typeface="Avenir Next LT Pro" panose="020B0504020202020204" pitchFamily="34" charset="-94"/>
                <a:cs typeface="Times New Roman" panose="02020603050405020304" pitchFamily="18" charset="0"/>
              </a:rPr>
              <a:t>Islamic Forum </a:t>
            </a:r>
            <a:r>
              <a:rPr lang="tr-TR" sz="2000" b="1" dirty="0" err="1">
                <a:latin typeface="Avenir Next LT Pro" panose="020B0504020202020204" pitchFamily="34" charset="-94"/>
                <a:cs typeface="Times New Roman" panose="02020603050405020304" pitchFamily="18" charset="0"/>
              </a:rPr>
              <a:t>for</a:t>
            </a:r>
            <a:r>
              <a:rPr lang="tr-TR" sz="2000" b="1" dirty="0">
                <a:latin typeface="Avenir Next LT Pro" panose="020B0504020202020204" pitchFamily="34" charset="-94"/>
                <a:cs typeface="Times New Roman" panose="02020603050405020304" pitchFamily="18" charset="0"/>
              </a:rPr>
              <a:t> Halal Accreditation </a:t>
            </a:r>
            <a:r>
              <a:rPr lang="tr-TR" sz="2000" b="1" dirty="0" err="1">
                <a:latin typeface="Avenir Next LT Pro" panose="020B0504020202020204" pitchFamily="34" charset="-94"/>
                <a:cs typeface="Times New Roman" panose="02020603050405020304" pitchFamily="18" charset="0"/>
              </a:rPr>
              <a:t>Bodies</a:t>
            </a:r>
            <a:r>
              <a:rPr lang="tr-TR" sz="2000" b="1" dirty="0">
                <a:latin typeface="Avenir Next LT Pro" panose="020B0504020202020204" pitchFamily="34" charset="-94"/>
                <a:cs typeface="Times New Roman" panose="02020603050405020304" pitchFamily="18" charset="0"/>
              </a:rPr>
              <a:t> (IFHAB)</a:t>
            </a:r>
            <a:endParaRPr lang="en" sz="2000" b="1" dirty="0">
              <a:latin typeface="Avenir Next LT Pro" panose="020B0504020202020204" pitchFamily="34" charset="-94"/>
              <a:cs typeface="Times New Roman" panose="02020603050405020304" pitchFamily="18" charset="0"/>
            </a:endParaRPr>
          </a:p>
        </p:txBody>
      </p:sp>
      <p:sp>
        <p:nvSpPr>
          <p:cNvPr id="13" name="Metin kutusu 12">
            <a:extLst>
              <a:ext uri="{FF2B5EF4-FFF2-40B4-BE49-F238E27FC236}">
                <a16:creationId xmlns:a16="http://schemas.microsoft.com/office/drawing/2014/main" id="{3339E252-5153-4024-3A3A-E7263CCB1190}"/>
              </a:ext>
            </a:extLst>
          </p:cNvPr>
          <p:cNvSpPr txBox="1"/>
          <p:nvPr/>
        </p:nvSpPr>
        <p:spPr>
          <a:xfrm>
            <a:off x="6074799" y="1741781"/>
            <a:ext cx="5824934" cy="3717684"/>
          </a:xfrm>
          <a:prstGeom prst="rect">
            <a:avLst/>
          </a:prstGeom>
          <a:noFill/>
        </p:spPr>
        <p:txBody>
          <a:bodyPr wrap="square" rtlCol="0">
            <a:spAutoFit/>
          </a:bodyPr>
          <a:lstStyle/>
          <a:p>
            <a:pPr marL="342900" lvl="0" indent="-342900" algn="just" fontAlgn="base">
              <a:lnSpc>
                <a:spcPct val="107000"/>
              </a:lnSpc>
              <a:spcBef>
                <a:spcPts val="600"/>
              </a:spcBef>
              <a:spcAft>
                <a:spcPts val="1200"/>
              </a:spcAft>
              <a:buFont typeface="Arial" panose="020B0604020202020204" pitchFamily="34" charset="0"/>
              <a:buChar char="➢"/>
            </a:pPr>
            <a:r>
              <a:rPr lang="tr-TR" kern="0" dirty="0">
                <a:solidFill>
                  <a:srgbClr val="000000"/>
                </a:solidFill>
                <a:latin typeface="Times New Roman" panose="02020603050405020304" pitchFamily="18" charset="0"/>
                <a:ea typeface="Arial Unicode MS"/>
                <a:cs typeface="Times New Roman" panose="02020603050405020304" pitchFamily="18" charset="0"/>
              </a:rPr>
              <a:t>T</a:t>
            </a:r>
            <a:r>
              <a:rPr lang="tr-TR" sz="1800" u="none" strike="noStrike" kern="0" spc="0" dirty="0">
                <a:solidFill>
                  <a:srgbClr val="000000"/>
                </a:solidFill>
                <a:effectLst/>
                <a:latin typeface="Times New Roman" panose="02020603050405020304" pitchFamily="18" charset="0"/>
                <a:ea typeface="Arial Unicode MS"/>
                <a:cs typeface="Times New Roman" panose="02020603050405020304" pitchFamily="18" charset="0"/>
              </a:rPr>
              <a:t>he </a:t>
            </a:r>
            <a:r>
              <a:rPr lang="tr-TR" sz="1800" u="none" strike="noStrike" kern="0" spc="0" dirty="0" err="1">
                <a:solidFill>
                  <a:srgbClr val="000000"/>
                </a:solidFill>
                <a:effectLst/>
                <a:latin typeface="Times New Roman" panose="02020603050405020304" pitchFamily="18" charset="0"/>
                <a:ea typeface="Arial Unicode MS"/>
                <a:cs typeface="Times New Roman" panose="02020603050405020304" pitchFamily="18" charset="0"/>
              </a:rPr>
              <a:t>goal</a:t>
            </a:r>
            <a:r>
              <a:rPr lang="tr-TR" sz="1800" u="none" strike="noStrike" kern="0" spc="0" dirty="0">
                <a:solidFill>
                  <a:srgbClr val="000000"/>
                </a:solidFill>
                <a:effectLst/>
                <a:latin typeface="Times New Roman" panose="02020603050405020304" pitchFamily="18" charset="0"/>
                <a:ea typeface="Arial Unicode MS"/>
                <a:cs typeface="Times New Roman" panose="02020603050405020304" pitchFamily="18" charset="0"/>
              </a:rPr>
              <a:t> of  </a:t>
            </a:r>
            <a:r>
              <a:rPr lang="tr-TR" sz="1800" u="none" strike="noStrike" kern="0" spc="0" dirty="0" err="1">
                <a:solidFill>
                  <a:srgbClr val="000000"/>
                </a:solidFill>
                <a:effectLst/>
                <a:latin typeface="Times New Roman" panose="02020603050405020304" pitchFamily="18" charset="0"/>
                <a:ea typeface="Arial Unicode MS"/>
                <a:cs typeface="Times New Roman" panose="02020603050405020304" pitchFamily="18" charset="0"/>
              </a:rPr>
              <a:t>establishment</a:t>
            </a:r>
            <a:r>
              <a:rPr lang="tr-TR" sz="1800" u="none" strike="noStrike" kern="0" spc="0" dirty="0">
                <a:solidFill>
                  <a:srgbClr val="000000"/>
                </a:solidFill>
                <a:effectLst/>
                <a:latin typeface="Times New Roman" panose="02020603050405020304" pitchFamily="18" charset="0"/>
                <a:ea typeface="Arial Unicode MS"/>
                <a:cs typeface="Times New Roman" panose="02020603050405020304" pitchFamily="18" charset="0"/>
              </a:rPr>
              <a:t> of a «</a:t>
            </a:r>
            <a:r>
              <a:rPr lang="tr-TR" kern="0" dirty="0" err="1">
                <a:solidFill>
                  <a:srgbClr val="000000"/>
                </a:solidFill>
                <a:latin typeface="Times New Roman" panose="02020603050405020304" pitchFamily="18" charset="0"/>
                <a:ea typeface="Arial Unicode MS"/>
                <a:cs typeface="Times New Roman" panose="02020603050405020304" pitchFamily="18" charset="0"/>
              </a:rPr>
              <a:t>D</a:t>
            </a:r>
            <a:r>
              <a:rPr lang="tr-TR" sz="1800" u="none" strike="noStrike" kern="0" spc="0" dirty="0" err="1">
                <a:solidFill>
                  <a:srgbClr val="000000"/>
                </a:solidFill>
                <a:effectLst/>
                <a:latin typeface="Times New Roman" panose="02020603050405020304" pitchFamily="18" charset="0"/>
                <a:ea typeface="Arial Unicode MS"/>
                <a:cs typeface="Times New Roman" panose="02020603050405020304" pitchFamily="18" charset="0"/>
              </a:rPr>
              <a:t>esignated</a:t>
            </a:r>
            <a:r>
              <a:rPr lang="tr-TR" sz="1800" u="none" strike="noStrike" kern="0" spc="0" dirty="0">
                <a:solidFill>
                  <a:srgbClr val="000000"/>
                </a:solidFill>
                <a:effectLst/>
                <a:latin typeface="Times New Roman" panose="02020603050405020304" pitchFamily="18" charset="0"/>
                <a:ea typeface="Arial Unicode MS"/>
                <a:cs typeface="Times New Roman" panose="02020603050405020304" pitchFamily="18" charset="0"/>
              </a:rPr>
              <a:t> </a:t>
            </a:r>
            <a:r>
              <a:rPr lang="tr-TR" kern="0" dirty="0" err="1">
                <a:solidFill>
                  <a:srgbClr val="000000"/>
                </a:solidFill>
                <a:latin typeface="Times New Roman" panose="02020603050405020304" pitchFamily="18" charset="0"/>
                <a:ea typeface="Arial Unicode MS"/>
                <a:cs typeface="Times New Roman" panose="02020603050405020304" pitchFamily="18" charset="0"/>
              </a:rPr>
              <a:t>S</a:t>
            </a:r>
            <a:r>
              <a:rPr lang="tr-TR" sz="1800" u="none" strike="noStrike" kern="0" spc="0" dirty="0" err="1">
                <a:solidFill>
                  <a:srgbClr val="000000"/>
                </a:solidFill>
                <a:effectLst/>
                <a:latin typeface="Times New Roman" panose="02020603050405020304" pitchFamily="18" charset="0"/>
                <a:ea typeface="Arial Unicode MS"/>
                <a:cs typeface="Times New Roman" panose="02020603050405020304" pitchFamily="18" charset="0"/>
              </a:rPr>
              <a:t>tructure</a:t>
            </a:r>
            <a:r>
              <a:rPr lang="tr-TR" sz="1800" u="none" strike="noStrike" kern="0" spc="0" dirty="0">
                <a:solidFill>
                  <a:srgbClr val="000000"/>
                </a:solidFill>
                <a:effectLst/>
                <a:latin typeface="Times New Roman" panose="02020603050405020304" pitchFamily="18" charset="0"/>
                <a:ea typeface="Arial Unicode MS"/>
                <a:cs typeface="Times New Roman" panose="02020603050405020304" pitchFamily="18" charset="0"/>
              </a:rPr>
              <a:t>», </a:t>
            </a:r>
            <a:r>
              <a:rPr lang="tr-TR" sz="1800" u="none" strike="noStrike" kern="0" spc="0" dirty="0" err="1">
                <a:solidFill>
                  <a:srgbClr val="000000"/>
                </a:solidFill>
                <a:effectLst/>
                <a:highlight>
                  <a:srgbClr val="FFFFFF"/>
                </a:highlight>
                <a:latin typeface="Times New Roman" panose="02020603050405020304" pitchFamily="18" charset="0"/>
                <a:ea typeface="Arial Unicode MS"/>
                <a:cs typeface="Times New Roman" panose="02020603050405020304" pitchFamily="18" charset="0"/>
              </a:rPr>
              <a:t>which</a:t>
            </a:r>
            <a:r>
              <a:rPr lang="tr-TR" sz="1800" u="none" strike="noStrike" kern="0" spc="0" dirty="0">
                <a:solidFill>
                  <a:srgbClr val="000000"/>
                </a:solidFill>
                <a:effectLst/>
                <a:highlight>
                  <a:srgbClr val="FFFFFF"/>
                </a:highlight>
                <a:latin typeface="Times New Roman" panose="02020603050405020304" pitchFamily="18" charset="0"/>
                <a:ea typeface="Arial Unicode MS"/>
                <a:cs typeface="Times New Roman" panose="02020603050405020304" pitchFamily="18" charset="0"/>
              </a:rPr>
              <a:t> </a:t>
            </a:r>
            <a:r>
              <a:rPr lang="tr-TR" sz="1800" u="none" strike="noStrike" kern="0" spc="0" dirty="0" err="1">
                <a:solidFill>
                  <a:srgbClr val="000000"/>
                </a:solidFill>
                <a:effectLst/>
                <a:highlight>
                  <a:srgbClr val="FFFFFF"/>
                </a:highlight>
                <a:latin typeface="Times New Roman" panose="02020603050405020304" pitchFamily="18" charset="0"/>
                <a:ea typeface="Arial Unicode MS"/>
                <a:cs typeface="Times New Roman" panose="02020603050405020304" pitchFamily="18" charset="0"/>
              </a:rPr>
              <a:t>would</a:t>
            </a:r>
            <a:r>
              <a:rPr lang="tr-TR" sz="1800" u="none" strike="noStrike" kern="0" spc="0" dirty="0">
                <a:solidFill>
                  <a:srgbClr val="000000"/>
                </a:solidFill>
                <a:effectLst/>
                <a:highlight>
                  <a:srgbClr val="FFFFFF"/>
                </a:highlight>
                <a:latin typeface="Times New Roman" panose="02020603050405020304" pitchFamily="18" charset="0"/>
                <a:ea typeface="Arial Unicode MS"/>
                <a:cs typeface="Times New Roman" panose="02020603050405020304" pitchFamily="18" charset="0"/>
              </a:rPr>
              <a:t> be </a:t>
            </a:r>
            <a:r>
              <a:rPr lang="tr-TR" sz="1800" u="none" strike="noStrike" kern="0" spc="0" dirty="0" err="1">
                <a:solidFill>
                  <a:srgbClr val="000000"/>
                </a:solidFill>
                <a:effectLst/>
                <a:highlight>
                  <a:srgbClr val="FFFFFF"/>
                </a:highlight>
                <a:latin typeface="Times New Roman" panose="02020603050405020304" pitchFamily="18" charset="0"/>
                <a:ea typeface="Arial Unicode MS"/>
                <a:cs typeface="Times New Roman" panose="02020603050405020304" pitchFamily="18" charset="0"/>
              </a:rPr>
              <a:t>responsible</a:t>
            </a:r>
            <a:r>
              <a:rPr lang="tr-TR" sz="1800" u="none" strike="noStrike" kern="0" spc="0" dirty="0">
                <a:solidFill>
                  <a:srgbClr val="000000"/>
                </a:solidFill>
                <a:effectLst/>
                <a:highlight>
                  <a:srgbClr val="FFFFFF"/>
                </a:highlight>
                <a:latin typeface="Times New Roman" panose="02020603050405020304" pitchFamily="18" charset="0"/>
                <a:ea typeface="Arial Unicode MS"/>
                <a:cs typeface="Times New Roman" panose="02020603050405020304" pitchFamily="18" charset="0"/>
              </a:rPr>
              <a:t> </a:t>
            </a:r>
            <a:r>
              <a:rPr lang="tr-TR" sz="1800" u="none" strike="noStrike" kern="0" spc="0" dirty="0" err="1">
                <a:solidFill>
                  <a:srgbClr val="000000"/>
                </a:solidFill>
                <a:effectLst/>
                <a:highlight>
                  <a:srgbClr val="FFFFFF"/>
                </a:highlight>
                <a:latin typeface="Times New Roman" panose="02020603050405020304" pitchFamily="18" charset="0"/>
                <a:ea typeface="Arial Unicode MS"/>
                <a:cs typeface="Times New Roman" panose="02020603050405020304" pitchFamily="18" charset="0"/>
              </a:rPr>
              <a:t>for</a:t>
            </a:r>
            <a:r>
              <a:rPr lang="tr-TR" sz="1800" u="none" strike="noStrike" kern="0" spc="0" dirty="0">
                <a:solidFill>
                  <a:srgbClr val="000000"/>
                </a:solidFill>
                <a:effectLst/>
                <a:highlight>
                  <a:srgbClr val="FFFFFF"/>
                </a:highlight>
                <a:latin typeface="Times New Roman" panose="02020603050405020304" pitchFamily="18" charset="0"/>
                <a:ea typeface="Arial Unicode MS"/>
                <a:cs typeface="Times New Roman" panose="02020603050405020304" pitchFamily="18" charset="0"/>
              </a:rPr>
              <a:t> </a:t>
            </a:r>
            <a:r>
              <a:rPr lang="tr-TR" sz="1800" u="none" strike="noStrike" kern="0" spc="0" dirty="0" err="1">
                <a:solidFill>
                  <a:srgbClr val="000000"/>
                </a:solidFill>
                <a:effectLst/>
                <a:highlight>
                  <a:srgbClr val="FFFFFF"/>
                </a:highlight>
                <a:latin typeface="Times New Roman" panose="02020603050405020304" pitchFamily="18" charset="0"/>
                <a:ea typeface="Arial Unicode MS"/>
                <a:cs typeface="Times New Roman" panose="02020603050405020304" pitchFamily="18" charset="0"/>
              </a:rPr>
              <a:t>conducting</a:t>
            </a:r>
            <a:r>
              <a:rPr lang="tr-TR" sz="1800" u="none" strike="noStrike" kern="0" spc="0" dirty="0">
                <a:solidFill>
                  <a:srgbClr val="000000"/>
                </a:solidFill>
                <a:effectLst/>
                <a:highlight>
                  <a:srgbClr val="FFFFFF"/>
                </a:highlight>
                <a:latin typeface="Times New Roman" panose="02020603050405020304" pitchFamily="18" charset="0"/>
                <a:ea typeface="Arial Unicode MS"/>
                <a:cs typeface="Times New Roman" panose="02020603050405020304" pitchFamily="18" charset="0"/>
              </a:rPr>
              <a:t> </a:t>
            </a:r>
            <a:r>
              <a:rPr lang="tr-TR" sz="1800" u="none" strike="noStrike" kern="0" spc="0" dirty="0" err="1">
                <a:solidFill>
                  <a:srgbClr val="000000"/>
                </a:solidFill>
                <a:effectLst/>
                <a:highlight>
                  <a:srgbClr val="FFFFFF"/>
                </a:highlight>
                <a:latin typeface="Times New Roman" panose="02020603050405020304" pitchFamily="18" charset="0"/>
                <a:ea typeface="Arial Unicode MS"/>
                <a:cs typeface="Times New Roman" panose="02020603050405020304" pitchFamily="18" charset="0"/>
              </a:rPr>
              <a:t>peer</a:t>
            </a:r>
            <a:r>
              <a:rPr lang="tr-TR" sz="1800" u="none" strike="noStrike" kern="0" spc="0" dirty="0">
                <a:solidFill>
                  <a:srgbClr val="000000"/>
                </a:solidFill>
                <a:effectLst/>
                <a:highlight>
                  <a:srgbClr val="FFFFFF"/>
                </a:highlight>
                <a:latin typeface="Times New Roman" panose="02020603050405020304" pitchFamily="18" charset="0"/>
                <a:ea typeface="Arial Unicode MS"/>
                <a:cs typeface="Times New Roman" panose="02020603050405020304" pitchFamily="18" charset="0"/>
              </a:rPr>
              <a:t> assessment </a:t>
            </a:r>
            <a:r>
              <a:rPr lang="tr-TR" sz="1800" u="none" strike="noStrike" kern="0" spc="0" dirty="0" err="1">
                <a:solidFill>
                  <a:srgbClr val="000000"/>
                </a:solidFill>
                <a:effectLst/>
                <a:highlight>
                  <a:srgbClr val="FFFFFF"/>
                </a:highlight>
                <a:latin typeface="Times New Roman" panose="02020603050405020304" pitchFamily="18" charset="0"/>
                <a:ea typeface="Arial Unicode MS"/>
                <a:cs typeface="Times New Roman" panose="02020603050405020304" pitchFamily="18" charset="0"/>
              </a:rPr>
              <a:t>activities</a:t>
            </a:r>
            <a:r>
              <a:rPr lang="tr-TR" sz="1800" u="none" strike="noStrike" kern="0" spc="0" dirty="0">
                <a:solidFill>
                  <a:srgbClr val="000000"/>
                </a:solidFill>
                <a:effectLst/>
                <a:highlight>
                  <a:srgbClr val="FFFFFF"/>
                </a:highlight>
                <a:latin typeface="Times New Roman" panose="02020603050405020304" pitchFamily="18" charset="0"/>
                <a:ea typeface="Arial Unicode MS"/>
                <a:cs typeface="Times New Roman" panose="02020603050405020304" pitchFamily="18" charset="0"/>
              </a:rPr>
              <a:t> in </a:t>
            </a:r>
            <a:r>
              <a:rPr lang="tr-TR" sz="1800" u="none" strike="noStrike" kern="0" spc="0" dirty="0" err="1">
                <a:solidFill>
                  <a:srgbClr val="000000"/>
                </a:solidFill>
                <a:effectLst/>
                <a:highlight>
                  <a:srgbClr val="FFFFFF"/>
                </a:highlight>
                <a:latin typeface="Times New Roman" panose="02020603050405020304" pitchFamily="18" charset="0"/>
                <a:ea typeface="Arial Unicode MS"/>
                <a:cs typeface="Times New Roman" panose="02020603050405020304" pitchFamily="18" charset="0"/>
              </a:rPr>
              <a:t>order</a:t>
            </a:r>
            <a:r>
              <a:rPr lang="tr-TR" sz="1800" u="none" strike="noStrike" kern="0" spc="0" dirty="0">
                <a:solidFill>
                  <a:srgbClr val="000000"/>
                </a:solidFill>
                <a:effectLst/>
                <a:highlight>
                  <a:srgbClr val="FFFFFF"/>
                </a:highlight>
                <a:latin typeface="Times New Roman" panose="02020603050405020304" pitchFamily="18" charset="0"/>
                <a:ea typeface="Arial Unicode MS"/>
                <a:cs typeface="Times New Roman" panose="02020603050405020304" pitchFamily="18" charset="0"/>
              </a:rPr>
              <a:t> </a:t>
            </a:r>
            <a:r>
              <a:rPr lang="tr-TR" sz="1800" u="none" strike="noStrike" kern="0" spc="0" dirty="0" err="1">
                <a:solidFill>
                  <a:srgbClr val="000000"/>
                </a:solidFill>
                <a:effectLst/>
                <a:highlight>
                  <a:srgbClr val="FFFFFF"/>
                </a:highlight>
                <a:latin typeface="Times New Roman" panose="02020603050405020304" pitchFamily="18" charset="0"/>
                <a:ea typeface="Arial Unicode MS"/>
                <a:cs typeface="Times New Roman" panose="02020603050405020304" pitchFamily="18" charset="0"/>
              </a:rPr>
              <a:t>to</a:t>
            </a:r>
            <a:r>
              <a:rPr lang="tr-TR" sz="1800" u="none" strike="noStrike" kern="0" spc="0" dirty="0">
                <a:solidFill>
                  <a:srgbClr val="000000"/>
                </a:solidFill>
                <a:effectLst/>
                <a:highlight>
                  <a:srgbClr val="FFFFFF"/>
                </a:highlight>
                <a:latin typeface="Times New Roman" panose="02020603050405020304" pitchFamily="18" charset="0"/>
                <a:ea typeface="Arial Unicode MS"/>
                <a:cs typeface="Times New Roman" panose="02020603050405020304" pitchFamily="18" charset="0"/>
              </a:rPr>
              <a:t> </a:t>
            </a:r>
            <a:r>
              <a:rPr lang="tr-TR" sz="1800" u="none" strike="noStrike" kern="0" spc="0" dirty="0" err="1">
                <a:solidFill>
                  <a:srgbClr val="000000"/>
                </a:solidFill>
                <a:effectLst/>
                <a:highlight>
                  <a:srgbClr val="FFFFFF"/>
                </a:highlight>
                <a:latin typeface="Times New Roman" panose="02020603050405020304" pitchFamily="18" charset="0"/>
                <a:ea typeface="Arial Unicode MS"/>
                <a:cs typeface="Times New Roman" panose="02020603050405020304" pitchFamily="18" charset="0"/>
              </a:rPr>
              <a:t>develop</a:t>
            </a:r>
            <a:r>
              <a:rPr lang="tr-TR" sz="1800" u="none" strike="noStrike" kern="0" spc="0" dirty="0">
                <a:solidFill>
                  <a:srgbClr val="000000"/>
                </a:solidFill>
                <a:effectLst/>
                <a:highlight>
                  <a:srgbClr val="FFFFFF"/>
                </a:highlight>
                <a:latin typeface="Times New Roman" panose="02020603050405020304" pitchFamily="18" charset="0"/>
                <a:ea typeface="Arial Unicode MS"/>
                <a:cs typeface="Times New Roman" panose="02020603050405020304" pitchFamily="18" charset="0"/>
              </a:rPr>
              <a:t> </a:t>
            </a:r>
            <a:r>
              <a:rPr lang="tr-TR" sz="1800" u="none" strike="noStrike" kern="0" spc="0" dirty="0" err="1">
                <a:solidFill>
                  <a:srgbClr val="000000"/>
                </a:solidFill>
                <a:effectLst/>
                <a:highlight>
                  <a:srgbClr val="FFFFFF"/>
                </a:highlight>
                <a:latin typeface="Times New Roman" panose="02020603050405020304" pitchFamily="18" charset="0"/>
                <a:ea typeface="Arial Unicode MS"/>
                <a:cs typeface="Times New Roman" panose="02020603050405020304" pitchFamily="18" charset="0"/>
              </a:rPr>
              <a:t>and</a:t>
            </a:r>
            <a:r>
              <a:rPr lang="tr-TR" sz="1800" u="none" strike="noStrike" kern="0" spc="0" dirty="0">
                <a:solidFill>
                  <a:srgbClr val="000000"/>
                </a:solidFill>
                <a:effectLst/>
                <a:highlight>
                  <a:srgbClr val="FFFFFF"/>
                </a:highlight>
                <a:latin typeface="Times New Roman" panose="02020603050405020304" pitchFamily="18" charset="0"/>
                <a:ea typeface="Arial Unicode MS"/>
                <a:cs typeface="Times New Roman" panose="02020603050405020304" pitchFamily="18" charset="0"/>
              </a:rPr>
              <a:t> </a:t>
            </a:r>
            <a:r>
              <a:rPr lang="tr-TR" sz="1800" u="none" strike="noStrike" kern="0" spc="0" dirty="0" err="1">
                <a:solidFill>
                  <a:srgbClr val="000000"/>
                </a:solidFill>
                <a:effectLst/>
                <a:highlight>
                  <a:srgbClr val="FFFFFF"/>
                </a:highlight>
                <a:latin typeface="Times New Roman" panose="02020603050405020304" pitchFamily="18" charset="0"/>
                <a:ea typeface="Arial Unicode MS"/>
                <a:cs typeface="Times New Roman" panose="02020603050405020304" pitchFamily="18" charset="0"/>
              </a:rPr>
              <a:t>maintain</a:t>
            </a:r>
            <a:r>
              <a:rPr lang="tr-TR" sz="1800" u="none" strike="noStrike" kern="0" spc="0" dirty="0">
                <a:solidFill>
                  <a:srgbClr val="000000"/>
                </a:solidFill>
                <a:effectLst/>
                <a:highlight>
                  <a:srgbClr val="FFFFFF"/>
                </a:highlight>
                <a:latin typeface="Times New Roman" panose="02020603050405020304" pitchFamily="18" charset="0"/>
                <a:ea typeface="Arial Unicode MS"/>
                <a:cs typeface="Times New Roman" panose="02020603050405020304" pitchFamily="18" charset="0"/>
              </a:rPr>
              <a:t> </a:t>
            </a:r>
            <a:r>
              <a:rPr lang="tr-TR" sz="1800" u="none" strike="noStrike" kern="0" spc="0" dirty="0" err="1">
                <a:solidFill>
                  <a:srgbClr val="000000"/>
                </a:solidFill>
                <a:effectLst/>
                <a:highlight>
                  <a:srgbClr val="FFFFFF"/>
                </a:highlight>
                <a:latin typeface="Times New Roman" panose="02020603050405020304" pitchFamily="18" charset="0"/>
                <a:ea typeface="Arial Unicode MS"/>
                <a:cs typeface="Times New Roman" panose="02020603050405020304" pitchFamily="18" charset="0"/>
              </a:rPr>
              <a:t>multilateral</a:t>
            </a:r>
            <a:r>
              <a:rPr lang="tr-TR" sz="1800" u="none" strike="noStrike" kern="0" spc="0" dirty="0">
                <a:solidFill>
                  <a:srgbClr val="000000"/>
                </a:solidFill>
                <a:effectLst/>
                <a:highlight>
                  <a:srgbClr val="FFFFFF"/>
                </a:highlight>
                <a:latin typeface="Times New Roman" panose="02020603050405020304" pitchFamily="18" charset="0"/>
                <a:ea typeface="Arial Unicode MS"/>
                <a:cs typeface="Times New Roman" panose="02020603050405020304" pitchFamily="18" charset="0"/>
              </a:rPr>
              <a:t> </a:t>
            </a:r>
            <a:r>
              <a:rPr lang="tr-TR" sz="1800" u="none" strike="noStrike" kern="0" spc="0" dirty="0" err="1">
                <a:solidFill>
                  <a:srgbClr val="000000"/>
                </a:solidFill>
                <a:effectLst/>
                <a:highlight>
                  <a:srgbClr val="FFFFFF"/>
                </a:highlight>
                <a:latin typeface="Times New Roman" panose="02020603050405020304" pitchFamily="18" charset="0"/>
                <a:ea typeface="Arial Unicode MS"/>
                <a:cs typeface="Times New Roman" panose="02020603050405020304" pitchFamily="18" charset="0"/>
              </a:rPr>
              <a:t>recognition</a:t>
            </a:r>
            <a:r>
              <a:rPr lang="tr-TR" sz="1800" u="none" strike="noStrike" kern="0" spc="0" dirty="0">
                <a:solidFill>
                  <a:srgbClr val="000000"/>
                </a:solidFill>
                <a:effectLst/>
                <a:highlight>
                  <a:srgbClr val="FFFFFF"/>
                </a:highlight>
                <a:latin typeface="Times New Roman" panose="02020603050405020304" pitchFamily="18" charset="0"/>
                <a:ea typeface="Arial Unicode MS"/>
                <a:cs typeface="Times New Roman" panose="02020603050405020304" pitchFamily="18" charset="0"/>
              </a:rPr>
              <a:t> </a:t>
            </a:r>
            <a:r>
              <a:rPr lang="tr-TR" sz="1800" u="none" strike="noStrike" kern="0" spc="0" dirty="0" err="1">
                <a:solidFill>
                  <a:srgbClr val="000000"/>
                </a:solidFill>
                <a:effectLst/>
                <a:highlight>
                  <a:srgbClr val="FFFFFF"/>
                </a:highlight>
                <a:latin typeface="Times New Roman" panose="02020603050405020304" pitchFamily="18" charset="0"/>
                <a:ea typeface="Arial Unicode MS"/>
                <a:cs typeface="Times New Roman" panose="02020603050405020304" pitchFamily="18" charset="0"/>
              </a:rPr>
              <a:t>arrangements</a:t>
            </a:r>
            <a:r>
              <a:rPr lang="tr-TR" sz="1800" u="none" strike="noStrike" kern="0" spc="0" dirty="0">
                <a:solidFill>
                  <a:srgbClr val="000000"/>
                </a:solidFill>
                <a:effectLst/>
                <a:highlight>
                  <a:srgbClr val="FFFFFF"/>
                </a:highlight>
                <a:latin typeface="Times New Roman" panose="02020603050405020304" pitchFamily="18" charset="0"/>
                <a:ea typeface="Arial Unicode MS"/>
                <a:cs typeface="Times New Roman" panose="02020603050405020304" pitchFamily="18" charset="0"/>
              </a:rPr>
              <a:t> </a:t>
            </a:r>
            <a:r>
              <a:rPr lang="tr-TR" sz="1800" u="none" strike="noStrike" kern="0" spc="0" dirty="0" err="1">
                <a:solidFill>
                  <a:srgbClr val="000000"/>
                </a:solidFill>
                <a:effectLst/>
                <a:highlight>
                  <a:srgbClr val="FFFFFF"/>
                </a:highlight>
                <a:latin typeface="Times New Roman" panose="02020603050405020304" pitchFamily="18" charset="0"/>
                <a:ea typeface="Arial Unicode MS"/>
                <a:cs typeface="Times New Roman" panose="02020603050405020304" pitchFamily="18" charset="0"/>
              </a:rPr>
              <a:t>according</a:t>
            </a:r>
            <a:r>
              <a:rPr lang="tr-TR" sz="1800" u="none" strike="noStrike" kern="0" spc="0" dirty="0">
                <a:solidFill>
                  <a:srgbClr val="000000"/>
                </a:solidFill>
                <a:effectLst/>
                <a:highlight>
                  <a:srgbClr val="FFFFFF"/>
                </a:highlight>
                <a:latin typeface="Times New Roman" panose="02020603050405020304" pitchFamily="18" charset="0"/>
                <a:ea typeface="Arial Unicode MS"/>
                <a:cs typeface="Times New Roman" panose="02020603050405020304" pitchFamily="18" charset="0"/>
              </a:rPr>
              <a:t> </a:t>
            </a:r>
            <a:r>
              <a:rPr lang="tr-TR" sz="1800" u="none" strike="noStrike" kern="0" spc="0" dirty="0" err="1">
                <a:solidFill>
                  <a:srgbClr val="000000"/>
                </a:solidFill>
                <a:effectLst/>
                <a:highlight>
                  <a:srgbClr val="FFFFFF"/>
                </a:highlight>
                <a:latin typeface="Times New Roman" panose="02020603050405020304" pitchFamily="18" charset="0"/>
                <a:ea typeface="Arial Unicode MS"/>
                <a:cs typeface="Times New Roman" panose="02020603050405020304" pitchFamily="18" charset="0"/>
              </a:rPr>
              <a:t>to</a:t>
            </a:r>
            <a:r>
              <a:rPr lang="tr-TR" sz="1800" u="none" strike="noStrike" kern="0" spc="0" dirty="0">
                <a:solidFill>
                  <a:srgbClr val="000000"/>
                </a:solidFill>
                <a:effectLst/>
                <a:highlight>
                  <a:srgbClr val="FFFFFF"/>
                </a:highlight>
                <a:latin typeface="Times New Roman" panose="02020603050405020304" pitchFamily="18" charset="0"/>
                <a:ea typeface="Arial Unicode MS"/>
                <a:cs typeface="Times New Roman" panose="02020603050405020304" pitchFamily="18" charset="0"/>
              </a:rPr>
              <a:t> OIC/SMIIC Halal Standards, </a:t>
            </a:r>
            <a:r>
              <a:rPr lang="tr-TR" sz="1800" u="none" strike="noStrike" kern="0" spc="0" dirty="0">
                <a:solidFill>
                  <a:srgbClr val="000000"/>
                </a:solidFill>
                <a:effectLst/>
                <a:latin typeface="Times New Roman" panose="02020603050405020304" pitchFamily="18" charset="0"/>
                <a:ea typeface="Arial Unicode MS"/>
                <a:cs typeface="Times New Roman" panose="02020603050405020304" pitchFamily="18" charset="0"/>
              </a:rPr>
              <a:t>has </a:t>
            </a:r>
            <a:r>
              <a:rPr lang="tr-TR" sz="1800" u="none" strike="noStrike" kern="0" spc="0" dirty="0" err="1">
                <a:solidFill>
                  <a:srgbClr val="000000"/>
                </a:solidFill>
                <a:effectLst/>
                <a:latin typeface="Times New Roman" panose="02020603050405020304" pitchFamily="18" charset="0"/>
                <a:ea typeface="Arial Unicode MS"/>
                <a:cs typeface="Times New Roman" panose="02020603050405020304" pitchFamily="18" charset="0"/>
              </a:rPr>
              <a:t>been</a:t>
            </a:r>
            <a:r>
              <a:rPr lang="tr-TR" sz="1800" u="none" strike="noStrike" kern="0" spc="0" dirty="0">
                <a:solidFill>
                  <a:srgbClr val="000000"/>
                </a:solidFill>
                <a:effectLst/>
                <a:latin typeface="Times New Roman" panose="02020603050405020304" pitchFamily="18" charset="0"/>
                <a:ea typeface="Arial Unicode MS"/>
                <a:cs typeface="Times New Roman" panose="02020603050405020304" pitchFamily="18" charset="0"/>
              </a:rPr>
              <a:t> </a:t>
            </a:r>
            <a:r>
              <a:rPr lang="tr-TR" sz="1800" u="none" strike="noStrike" kern="0" spc="0" dirty="0" err="1">
                <a:solidFill>
                  <a:srgbClr val="000000"/>
                </a:solidFill>
                <a:effectLst/>
                <a:latin typeface="Times New Roman" panose="02020603050405020304" pitchFamily="18" charset="0"/>
                <a:ea typeface="Arial Unicode MS"/>
                <a:cs typeface="Times New Roman" panose="02020603050405020304" pitchFamily="18" charset="0"/>
              </a:rPr>
              <a:t>initially</a:t>
            </a:r>
            <a:r>
              <a:rPr lang="tr-TR" sz="1800" u="none" strike="noStrike" kern="0" spc="0" dirty="0">
                <a:solidFill>
                  <a:srgbClr val="000000"/>
                </a:solidFill>
                <a:effectLst/>
                <a:latin typeface="Times New Roman" panose="02020603050405020304" pitchFamily="18" charset="0"/>
                <a:ea typeface="Arial Unicode MS"/>
                <a:cs typeface="Times New Roman" panose="02020603050405020304" pitchFamily="18" charset="0"/>
              </a:rPr>
              <a:t> </a:t>
            </a:r>
            <a:r>
              <a:rPr lang="tr-TR" sz="1800" u="none" strike="noStrike" kern="0" spc="0" dirty="0" err="1">
                <a:solidFill>
                  <a:srgbClr val="000000"/>
                </a:solidFill>
                <a:effectLst/>
                <a:latin typeface="Times New Roman" panose="02020603050405020304" pitchFamily="18" charset="0"/>
                <a:ea typeface="Arial Unicode MS"/>
                <a:cs typeface="Times New Roman" panose="02020603050405020304" pitchFamily="18" charset="0"/>
              </a:rPr>
              <a:t>manifested</a:t>
            </a:r>
            <a:r>
              <a:rPr lang="tr-TR" sz="1800" u="none" strike="noStrike" kern="0" spc="0" dirty="0">
                <a:solidFill>
                  <a:srgbClr val="000000"/>
                </a:solidFill>
                <a:effectLst/>
                <a:latin typeface="Times New Roman" panose="02020603050405020304" pitchFamily="18" charset="0"/>
                <a:ea typeface="Arial Unicode MS"/>
                <a:cs typeface="Times New Roman" panose="02020603050405020304" pitchFamily="18" charset="0"/>
              </a:rPr>
              <a:t> in the </a:t>
            </a:r>
            <a:r>
              <a:rPr lang="tr-TR" sz="1800" u="none" strike="noStrike" kern="0" spc="0" dirty="0" err="1">
                <a:solidFill>
                  <a:srgbClr val="000000"/>
                </a:solidFill>
                <a:effectLst/>
                <a:latin typeface="Times New Roman" panose="02020603050405020304" pitchFamily="18" charset="0"/>
                <a:ea typeface="Arial Unicode MS"/>
                <a:cs typeface="Times New Roman" panose="02020603050405020304" pitchFamily="18" charset="0"/>
              </a:rPr>
              <a:t>Terms</a:t>
            </a:r>
            <a:r>
              <a:rPr lang="tr-TR" sz="1800" u="none" strike="noStrike" kern="0" spc="0" dirty="0">
                <a:solidFill>
                  <a:srgbClr val="000000"/>
                </a:solidFill>
                <a:effectLst/>
                <a:latin typeface="Times New Roman" panose="02020603050405020304" pitchFamily="18" charset="0"/>
                <a:ea typeface="Arial Unicode MS"/>
                <a:cs typeface="Times New Roman" panose="02020603050405020304" pitchFamily="18" charset="0"/>
              </a:rPr>
              <a:t> of Reference of the SMIIC Accreditation </a:t>
            </a:r>
            <a:r>
              <a:rPr lang="tr-TR" sz="1800" u="none" strike="noStrike" kern="0" spc="0" dirty="0" err="1">
                <a:solidFill>
                  <a:srgbClr val="000000"/>
                </a:solidFill>
                <a:effectLst/>
                <a:latin typeface="Times New Roman" panose="02020603050405020304" pitchFamily="18" charset="0"/>
                <a:ea typeface="Arial Unicode MS"/>
                <a:cs typeface="Times New Roman" panose="02020603050405020304" pitchFamily="18" charset="0"/>
              </a:rPr>
              <a:t>Council</a:t>
            </a:r>
            <a:r>
              <a:rPr lang="tr-TR" sz="1800" u="none" strike="noStrike" kern="0" spc="0" dirty="0">
                <a:solidFill>
                  <a:srgbClr val="000000"/>
                </a:solidFill>
                <a:effectLst/>
                <a:latin typeface="Times New Roman" panose="02020603050405020304" pitchFamily="18" charset="0"/>
                <a:ea typeface="Arial Unicode MS"/>
                <a:cs typeface="Times New Roman" panose="02020603050405020304" pitchFamily="18" charset="0"/>
              </a:rPr>
              <a:t>  </a:t>
            </a:r>
            <a:r>
              <a:rPr lang="tr-TR" sz="1800" u="none" strike="noStrike" kern="0" spc="0" dirty="0" err="1">
                <a:solidFill>
                  <a:srgbClr val="000000"/>
                </a:solidFill>
                <a:effectLst/>
                <a:latin typeface="Times New Roman" panose="02020603050405020304" pitchFamily="18" charset="0"/>
                <a:ea typeface="Arial Unicode MS"/>
                <a:cs typeface="Times New Roman" panose="02020603050405020304" pitchFamily="18" charset="0"/>
              </a:rPr>
              <a:t>and</a:t>
            </a:r>
            <a:r>
              <a:rPr lang="tr-TR" sz="1800" u="none" strike="noStrike" kern="0" spc="0" dirty="0">
                <a:solidFill>
                  <a:srgbClr val="000000"/>
                </a:solidFill>
                <a:effectLst/>
                <a:latin typeface="Times New Roman" panose="02020603050405020304" pitchFamily="18" charset="0"/>
                <a:ea typeface="Arial Unicode MS"/>
                <a:cs typeface="Times New Roman" panose="02020603050405020304" pitchFamily="18" charset="0"/>
              </a:rPr>
              <a:t> OIC Halal Quality </a:t>
            </a:r>
            <a:r>
              <a:rPr lang="tr-TR" sz="1800" u="none" strike="noStrike" kern="0" spc="0" dirty="0" err="1">
                <a:solidFill>
                  <a:srgbClr val="000000"/>
                </a:solidFill>
                <a:effectLst/>
                <a:latin typeface="Times New Roman" panose="02020603050405020304" pitchFamily="18" charset="0"/>
                <a:ea typeface="Arial Unicode MS"/>
                <a:cs typeface="Times New Roman" panose="02020603050405020304" pitchFamily="18" charset="0"/>
              </a:rPr>
              <a:t>Infrastructure</a:t>
            </a:r>
            <a:r>
              <a:rPr lang="tr-TR" sz="1800" u="none" strike="noStrike" kern="0" spc="0" dirty="0">
                <a:solidFill>
                  <a:srgbClr val="000000"/>
                </a:solidFill>
                <a:effectLst/>
                <a:latin typeface="Times New Roman" panose="02020603050405020304" pitchFamily="18" charset="0"/>
                <a:ea typeface="Arial Unicode MS"/>
                <a:cs typeface="Times New Roman" panose="02020603050405020304" pitchFamily="18" charset="0"/>
              </a:rPr>
              <a:t> </a:t>
            </a:r>
            <a:r>
              <a:rPr lang="tr-TR" kern="0" dirty="0" err="1">
                <a:solidFill>
                  <a:srgbClr val="000000"/>
                </a:solidFill>
                <a:latin typeface="Times New Roman" panose="02020603050405020304" pitchFamily="18" charset="0"/>
                <a:cs typeface="Times New Roman" panose="02020603050405020304" pitchFamily="18" charset="0"/>
              </a:rPr>
              <a:t>document</a:t>
            </a:r>
            <a:r>
              <a:rPr lang="tr-TR" kern="0" dirty="0">
                <a:solidFill>
                  <a:srgbClr val="000000"/>
                </a:solidFill>
                <a:latin typeface="Times New Roman" panose="02020603050405020304" pitchFamily="18" charset="0"/>
                <a:cs typeface="Times New Roman" panose="02020603050405020304" pitchFamily="18" charset="0"/>
              </a:rPr>
              <a:t>.</a:t>
            </a:r>
          </a:p>
          <a:p>
            <a:pPr marL="342900" lvl="0" indent="-342900" algn="just" fontAlgn="base">
              <a:lnSpc>
                <a:spcPct val="107000"/>
              </a:lnSpc>
              <a:spcBef>
                <a:spcPts val="600"/>
              </a:spcBef>
              <a:spcAft>
                <a:spcPts val="1200"/>
              </a:spcAft>
              <a:buFont typeface="Arial" panose="020B0604020202020204" pitchFamily="34" charset="0"/>
              <a:buChar char="➢"/>
            </a:pPr>
            <a:r>
              <a:rPr lang="tr-TR" kern="0" dirty="0">
                <a:solidFill>
                  <a:srgbClr val="000000"/>
                </a:solidFill>
                <a:latin typeface="Times New Roman" panose="02020603050405020304" pitchFamily="18" charset="0"/>
                <a:cs typeface="Times New Roman" panose="02020603050405020304" pitchFamily="18" charset="0"/>
              </a:rPr>
              <a:t>A </a:t>
            </a:r>
            <a:r>
              <a:rPr lang="en" kern="0" dirty="0">
                <a:solidFill>
                  <a:srgbClr val="000000"/>
                </a:solidFill>
                <a:latin typeface="Times New Roman" panose="02020603050405020304" pitchFamily="18" charset="0"/>
                <a:cs typeface="Times New Roman" panose="02020603050405020304" pitchFamily="18" charset="0"/>
              </a:rPr>
              <a:t>Task Force Group (TFG) </a:t>
            </a:r>
            <a:r>
              <a:rPr lang="tr-TR" kern="0" dirty="0" err="1">
                <a:solidFill>
                  <a:srgbClr val="000000"/>
                </a:solidFill>
                <a:latin typeface="Times New Roman" panose="02020603050405020304" pitchFamily="18" charset="0"/>
                <a:cs typeface="Times New Roman" panose="02020603050405020304" pitchFamily="18" charset="0"/>
              </a:rPr>
              <a:t>established</a:t>
            </a:r>
            <a:r>
              <a:rPr lang="tr-TR" kern="0" dirty="0">
                <a:solidFill>
                  <a:srgbClr val="000000"/>
                </a:solidFill>
                <a:latin typeface="Times New Roman" panose="02020603050405020304" pitchFamily="18" charset="0"/>
                <a:cs typeface="Times New Roman" panose="02020603050405020304" pitchFamily="18" charset="0"/>
              </a:rPr>
              <a:t> </a:t>
            </a:r>
            <a:r>
              <a:rPr lang="tr-TR" kern="0" dirty="0" err="1">
                <a:solidFill>
                  <a:srgbClr val="000000"/>
                </a:solidFill>
                <a:latin typeface="Times New Roman" panose="02020603050405020304" pitchFamily="18" charset="0"/>
                <a:cs typeface="Times New Roman" panose="02020603050405020304" pitchFamily="18" charset="0"/>
              </a:rPr>
              <a:t>to</a:t>
            </a:r>
            <a:r>
              <a:rPr lang="tr-TR" kern="0" dirty="0">
                <a:solidFill>
                  <a:srgbClr val="000000"/>
                </a:solidFill>
                <a:latin typeface="Times New Roman" panose="02020603050405020304" pitchFamily="18" charset="0"/>
                <a:cs typeface="Times New Roman" panose="02020603050405020304" pitchFamily="18" charset="0"/>
              </a:rPr>
              <a:t> </a:t>
            </a:r>
            <a:r>
              <a:rPr lang="tr-TR" kern="0" dirty="0" err="1">
                <a:solidFill>
                  <a:srgbClr val="000000"/>
                </a:solidFill>
                <a:latin typeface="Times New Roman" panose="02020603050405020304" pitchFamily="18" charset="0"/>
                <a:cs typeface="Times New Roman" panose="02020603050405020304" pitchFamily="18" charset="0"/>
              </a:rPr>
              <a:t>work</a:t>
            </a:r>
            <a:r>
              <a:rPr lang="en" kern="0" dirty="0">
                <a:solidFill>
                  <a:srgbClr val="000000"/>
                </a:solidFill>
                <a:latin typeface="Times New Roman" panose="02020603050405020304" pitchFamily="18" charset="0"/>
                <a:cs typeface="Times New Roman" panose="02020603050405020304" pitchFamily="18" charset="0"/>
              </a:rPr>
              <a:t> legislative</a:t>
            </a:r>
            <a:r>
              <a:rPr lang="tr-TR" kern="0" dirty="0">
                <a:solidFill>
                  <a:srgbClr val="000000"/>
                </a:solidFill>
                <a:latin typeface="Times New Roman" panose="02020603050405020304" pitchFamily="18" charset="0"/>
                <a:cs typeface="Times New Roman" panose="02020603050405020304" pitchFamily="18" charset="0"/>
              </a:rPr>
              <a:t> on</a:t>
            </a:r>
            <a:r>
              <a:rPr lang="en" kern="0" dirty="0">
                <a:solidFill>
                  <a:srgbClr val="000000"/>
                </a:solidFill>
                <a:latin typeface="Times New Roman" panose="02020603050405020304" pitchFamily="18" charset="0"/>
                <a:cs typeface="Times New Roman" panose="02020603050405020304" pitchFamily="18" charset="0"/>
              </a:rPr>
              <a:t> infrastructure of </a:t>
            </a:r>
            <a:r>
              <a:rPr lang="tr-TR" kern="0" dirty="0">
                <a:solidFill>
                  <a:srgbClr val="000000"/>
                </a:solidFill>
                <a:latin typeface="Times New Roman" panose="02020603050405020304" pitchFamily="18" charset="0"/>
                <a:cs typeface="Times New Roman" panose="02020603050405020304" pitchFamily="18" charset="0"/>
              </a:rPr>
              <a:t>a ‘</a:t>
            </a:r>
            <a:r>
              <a:rPr lang="tr-TR" kern="0" dirty="0" err="1">
                <a:solidFill>
                  <a:srgbClr val="000000"/>
                </a:solidFill>
                <a:latin typeface="Times New Roman" panose="02020603050405020304" pitchFamily="18" charset="0"/>
                <a:cs typeface="Times New Roman" panose="02020603050405020304" pitchFamily="18" charset="0"/>
              </a:rPr>
              <a:t>Designated</a:t>
            </a:r>
            <a:r>
              <a:rPr lang="tr-TR" kern="0" dirty="0">
                <a:solidFill>
                  <a:srgbClr val="000000"/>
                </a:solidFill>
                <a:latin typeface="Times New Roman" panose="02020603050405020304" pitchFamily="18" charset="0"/>
                <a:cs typeface="Times New Roman" panose="02020603050405020304" pitchFamily="18" charset="0"/>
              </a:rPr>
              <a:t> </a:t>
            </a:r>
            <a:r>
              <a:rPr lang="tr-TR" kern="0" dirty="0" err="1">
                <a:solidFill>
                  <a:srgbClr val="000000"/>
                </a:solidFill>
                <a:latin typeface="Times New Roman" panose="02020603050405020304" pitchFamily="18" charset="0"/>
                <a:cs typeface="Times New Roman" panose="02020603050405020304" pitchFamily="18" charset="0"/>
              </a:rPr>
              <a:t>Structure</a:t>
            </a:r>
            <a:r>
              <a:rPr lang="tr-TR" kern="0" dirty="0">
                <a:solidFill>
                  <a:srgbClr val="000000"/>
                </a:solidFill>
                <a:latin typeface="Times New Roman" panose="02020603050405020304" pitchFamily="18" charset="0"/>
                <a:cs typeface="Times New Roman" panose="02020603050405020304" pitchFamily="18" charset="0"/>
              </a:rPr>
              <a:t>’.</a:t>
            </a:r>
          </a:p>
          <a:p>
            <a:pPr marL="285750" indent="-285750">
              <a:buFont typeface="Arial" panose="020B0604020202020204" pitchFamily="34" charset="0"/>
              <a:buChar char="•"/>
            </a:pPr>
            <a:endParaRPr lang="tr-TR" dirty="0">
              <a:latin typeface="Times New Roman" panose="02020603050405020304" pitchFamily="18" charset="0"/>
              <a:cs typeface="Times New Roman" panose="02020603050405020304" pitchFamily="18" charset="0"/>
            </a:endParaRPr>
          </a:p>
        </p:txBody>
      </p:sp>
      <p:pic>
        <p:nvPicPr>
          <p:cNvPr id="5" name="Resim 4" descr="grafik, grafik tasarım, yazı tipi, logo içeren bir resim&#10;&#10;Açıklama otomatik olarak oluşturuldu">
            <a:extLst>
              <a:ext uri="{FF2B5EF4-FFF2-40B4-BE49-F238E27FC236}">
                <a16:creationId xmlns:a16="http://schemas.microsoft.com/office/drawing/2014/main" id="{3DDB9E89-53F4-1E8C-7674-36A6990CA00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246646" y="93347"/>
            <a:ext cx="3037330" cy="1069576"/>
          </a:xfrm>
          <a:prstGeom prst="rect">
            <a:avLst/>
          </a:prstGeom>
        </p:spPr>
      </p:pic>
      <p:pic>
        <p:nvPicPr>
          <p:cNvPr id="7" name="Resim 6">
            <a:extLst>
              <a:ext uri="{FF2B5EF4-FFF2-40B4-BE49-F238E27FC236}">
                <a16:creationId xmlns:a16="http://schemas.microsoft.com/office/drawing/2014/main" id="{8237582F-DD6F-539B-0BD2-E71E40653B13}"/>
              </a:ext>
            </a:extLst>
          </p:cNvPr>
          <p:cNvPicPr>
            <a:picLocks noChangeAspect="1"/>
          </p:cNvPicPr>
          <p:nvPr/>
        </p:nvPicPr>
        <p:blipFill>
          <a:blip r:embed="rId6"/>
          <a:stretch>
            <a:fillRect/>
          </a:stretch>
        </p:blipFill>
        <p:spPr>
          <a:xfrm>
            <a:off x="249865" y="1677236"/>
            <a:ext cx="5824934" cy="3715495"/>
          </a:xfrm>
          <a:prstGeom prst="rect">
            <a:avLst/>
          </a:prstGeom>
        </p:spPr>
      </p:pic>
      <p:sp>
        <p:nvSpPr>
          <p:cNvPr id="4" name="Dikdörtgen 3">
            <a:extLst>
              <a:ext uri="{FF2B5EF4-FFF2-40B4-BE49-F238E27FC236}">
                <a16:creationId xmlns:a16="http://schemas.microsoft.com/office/drawing/2014/main" id="{3F051D12-2A7C-6AEC-6A30-57EA7732D326}"/>
              </a:ext>
            </a:extLst>
          </p:cNvPr>
          <p:cNvSpPr/>
          <p:nvPr/>
        </p:nvSpPr>
        <p:spPr>
          <a:xfrm>
            <a:off x="314325" y="161925"/>
            <a:ext cx="1590675" cy="1438275"/>
          </a:xfrm>
          <a:prstGeom prst="rect">
            <a:avLst/>
          </a:prstGeom>
          <a:solidFill>
            <a:srgbClr val="FFFFFF"/>
          </a:solidFill>
          <a:ln w="12700" cap="flat">
            <a:solidFill>
              <a:schemeClr val="bg1"/>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tr-TR" sz="1800" b="0" i="0" u="none" strike="noStrike" cap="none" spc="0" normalizeH="0" baseline="0">
              <a:ln>
                <a:noFill/>
              </a:ln>
              <a:solidFill>
                <a:srgbClr val="000000"/>
              </a:solidFill>
              <a:effectLst/>
              <a:uFillTx/>
              <a:latin typeface="+mn-lt"/>
              <a:ea typeface="+mn-ea"/>
              <a:cs typeface="+mn-cs"/>
              <a:sym typeface="Calibri"/>
            </a:endParaRPr>
          </a:p>
        </p:txBody>
      </p:sp>
      <p:pic>
        <p:nvPicPr>
          <p:cNvPr id="6" name="Resim 5" descr="grafik, yazı tipi, grafik tasarım, logo içeren bir resim&#10;&#10;Yapay zeka tarafından oluşturulmuş içerik yanlış olabilir.">
            <a:extLst>
              <a:ext uri="{FF2B5EF4-FFF2-40B4-BE49-F238E27FC236}">
                <a16:creationId xmlns:a16="http://schemas.microsoft.com/office/drawing/2014/main" id="{8A840250-652A-B3DD-AEC6-649B86ED2394}"/>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66082" y="233997"/>
            <a:ext cx="1452877" cy="1042987"/>
          </a:xfrm>
          <a:prstGeom prst="rect">
            <a:avLst/>
          </a:prstGeom>
        </p:spPr>
      </p:pic>
    </p:spTree>
    <p:extLst>
      <p:ext uri="{BB962C8B-B14F-4D97-AF65-F5344CB8AC3E}">
        <p14:creationId xmlns:p14="http://schemas.microsoft.com/office/powerpoint/2010/main" val="3932677541"/>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2192000" cy="6858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a:stretch>
          </a:blipFill>
        </p:spPr>
        <p:txBody>
          <a:bodyPr/>
          <a:lstStyle/>
          <a:p>
            <a:endParaRPr lang="en-US" sz="1200"/>
          </a:p>
        </p:txBody>
      </p:sp>
      <p:sp>
        <p:nvSpPr>
          <p:cNvPr id="3" name="AutoShape 3"/>
          <p:cNvSpPr/>
          <p:nvPr/>
        </p:nvSpPr>
        <p:spPr>
          <a:xfrm flipV="1">
            <a:off x="2184400" y="1120561"/>
            <a:ext cx="9321800" cy="29578"/>
          </a:xfrm>
          <a:prstGeom prst="line">
            <a:avLst/>
          </a:prstGeom>
          <a:ln w="38100" cap="flat">
            <a:solidFill>
              <a:srgbClr val="66676B"/>
            </a:solidFill>
            <a:prstDash val="solid"/>
            <a:headEnd type="none" w="sm" len="sm"/>
            <a:tailEnd type="none" w="sm" len="sm"/>
          </a:ln>
        </p:spPr>
        <p:txBody>
          <a:bodyPr/>
          <a:lstStyle/>
          <a:p>
            <a:endParaRPr lang="en-US" sz="1200" dirty="0"/>
          </a:p>
        </p:txBody>
      </p:sp>
      <p:sp>
        <p:nvSpPr>
          <p:cNvPr id="4" name="Freeform 4"/>
          <p:cNvSpPr/>
          <p:nvPr/>
        </p:nvSpPr>
        <p:spPr>
          <a:xfrm>
            <a:off x="7029822" y="2586544"/>
            <a:ext cx="4779897" cy="1684914"/>
          </a:xfrm>
          <a:custGeom>
            <a:avLst/>
            <a:gdLst/>
            <a:ahLst/>
            <a:cxnLst/>
            <a:rect l="l" t="t" r="r" b="b"/>
            <a:pathLst>
              <a:path w="7169846" h="2527371">
                <a:moveTo>
                  <a:pt x="0" y="0"/>
                </a:moveTo>
                <a:lnTo>
                  <a:pt x="7169846" y="0"/>
                </a:lnTo>
                <a:lnTo>
                  <a:pt x="7169846" y="2527370"/>
                </a:lnTo>
                <a:lnTo>
                  <a:pt x="0" y="2527370"/>
                </a:lnTo>
                <a:lnTo>
                  <a:pt x="0" y="0"/>
                </a:lnTo>
                <a:close/>
              </a:path>
            </a:pathLst>
          </a:custGeom>
          <a:blipFill>
            <a:blip r:embed="rId4"/>
            <a:stretch>
              <a:fillRect/>
            </a:stretch>
          </a:blipFill>
        </p:spPr>
        <p:txBody>
          <a:bodyPr/>
          <a:lstStyle/>
          <a:p>
            <a:endParaRPr lang="en-US" sz="1200"/>
          </a:p>
        </p:txBody>
      </p:sp>
      <p:grpSp>
        <p:nvGrpSpPr>
          <p:cNvPr id="5" name="Group 5"/>
          <p:cNvGrpSpPr/>
          <p:nvPr/>
        </p:nvGrpSpPr>
        <p:grpSpPr>
          <a:xfrm>
            <a:off x="4521201" y="743461"/>
            <a:ext cx="7288520" cy="803198"/>
            <a:chOff x="-126979" y="-61430"/>
            <a:chExt cx="14577040" cy="1606394"/>
          </a:xfrm>
        </p:grpSpPr>
        <p:sp>
          <p:nvSpPr>
            <p:cNvPr id="6" name="TextBox 6"/>
            <p:cNvSpPr txBox="1"/>
            <p:nvPr/>
          </p:nvSpPr>
          <p:spPr>
            <a:xfrm>
              <a:off x="-126979" y="-61430"/>
              <a:ext cx="13970002" cy="715835"/>
            </a:xfrm>
            <a:prstGeom prst="rect">
              <a:avLst/>
            </a:prstGeom>
          </p:spPr>
          <p:txBody>
            <a:bodyPr wrap="square" lIns="0" tIns="0" rIns="0" bIns="0" rtlCol="0" anchor="t">
              <a:spAutoFit/>
            </a:bodyPr>
            <a:lstStyle/>
            <a:p>
              <a:pPr>
                <a:lnSpc>
                  <a:spcPts val="2896"/>
                </a:lnSpc>
              </a:pPr>
              <a:r>
                <a:rPr lang="en-US" sz="2333" dirty="0">
                  <a:solidFill>
                    <a:schemeClr val="bg1">
                      <a:lumMod val="50000"/>
                    </a:schemeClr>
                  </a:solidFill>
                  <a:latin typeface="League Spartan"/>
                  <a:ea typeface="League Spartan"/>
                  <a:cs typeface="League Spartan"/>
                  <a:sym typeface="League Spartan"/>
                </a:rPr>
                <a:t>MULTILITERAL RECOGNITION EFFORTS-IFHAB</a:t>
              </a:r>
            </a:p>
          </p:txBody>
        </p:sp>
        <p:sp>
          <p:nvSpPr>
            <p:cNvPr id="7" name="TextBox 7"/>
            <p:cNvSpPr txBox="1"/>
            <p:nvPr/>
          </p:nvSpPr>
          <p:spPr>
            <a:xfrm>
              <a:off x="1" y="751927"/>
              <a:ext cx="14450060" cy="793037"/>
            </a:xfrm>
            <a:prstGeom prst="rect">
              <a:avLst/>
            </a:prstGeom>
          </p:spPr>
          <p:txBody>
            <a:bodyPr lIns="0" tIns="0" rIns="0" bIns="0" rtlCol="0" anchor="t">
              <a:spAutoFit/>
            </a:bodyPr>
            <a:lstStyle/>
            <a:p>
              <a:pPr>
                <a:lnSpc>
                  <a:spcPts val="3710"/>
                </a:lnSpc>
              </a:pPr>
              <a:endParaRPr sz="1200"/>
            </a:p>
          </p:txBody>
        </p:sp>
      </p:grpSp>
      <p:sp>
        <p:nvSpPr>
          <p:cNvPr id="8" name="TextBox 8"/>
          <p:cNvSpPr txBox="1"/>
          <p:nvPr/>
        </p:nvSpPr>
        <p:spPr>
          <a:xfrm>
            <a:off x="1861791" y="1248206"/>
            <a:ext cx="8468419" cy="341504"/>
          </a:xfrm>
          <a:prstGeom prst="rect">
            <a:avLst/>
          </a:prstGeom>
        </p:spPr>
        <p:txBody>
          <a:bodyPr lIns="0" tIns="0" rIns="0" bIns="0" rtlCol="0" anchor="t">
            <a:spAutoFit/>
          </a:bodyPr>
          <a:lstStyle/>
          <a:p>
            <a:pPr algn="ctr">
              <a:lnSpc>
                <a:spcPts val="2773"/>
              </a:lnSpc>
              <a:spcBef>
                <a:spcPct val="0"/>
              </a:spcBef>
            </a:pPr>
            <a:r>
              <a:rPr lang="en-US" sz="2133" dirty="0">
                <a:latin typeface="Sanchez"/>
                <a:ea typeface="Sanchez"/>
                <a:cs typeface="Sanchez"/>
                <a:sym typeface="Sanchez"/>
              </a:rPr>
              <a:t>IFHAB-ISLAMIC FORUM FOR HALAL ACCREDITATION BODIES</a:t>
            </a:r>
          </a:p>
        </p:txBody>
      </p:sp>
      <p:sp>
        <p:nvSpPr>
          <p:cNvPr id="9" name="TextBox 9"/>
          <p:cNvSpPr txBox="1"/>
          <p:nvPr/>
        </p:nvSpPr>
        <p:spPr>
          <a:xfrm>
            <a:off x="685800" y="2314428"/>
            <a:ext cx="5972813" cy="2675861"/>
          </a:xfrm>
          <a:prstGeom prst="rect">
            <a:avLst/>
          </a:prstGeom>
        </p:spPr>
        <p:txBody>
          <a:bodyPr lIns="0" tIns="0" rIns="0" bIns="0" rtlCol="0" anchor="t">
            <a:spAutoFit/>
          </a:bodyPr>
          <a:lstStyle/>
          <a:p>
            <a:pPr marL="503793" lvl="1" indent="-251896" algn="just">
              <a:lnSpc>
                <a:spcPts val="3033"/>
              </a:lnSpc>
              <a:buFont typeface="Arial"/>
              <a:buChar char="•"/>
            </a:pPr>
            <a:r>
              <a:rPr lang="en-US" sz="2333" dirty="0">
                <a:latin typeface="Sanchez"/>
                <a:ea typeface="Sanchez"/>
                <a:cs typeface="Sanchez"/>
                <a:sym typeface="Sanchez"/>
              </a:rPr>
              <a:t>Officially brought up in SMIIC’s 18th BOD  Meeting in 2019</a:t>
            </a:r>
          </a:p>
          <a:p>
            <a:pPr marL="503793" lvl="1" indent="-251896" algn="just">
              <a:lnSpc>
                <a:spcPts val="3033"/>
              </a:lnSpc>
              <a:buFont typeface="Arial"/>
              <a:buChar char="•"/>
            </a:pPr>
            <a:r>
              <a:rPr lang="en-US" sz="2333" dirty="0">
                <a:latin typeface="Sanchez"/>
                <a:ea typeface="Sanchez"/>
                <a:cs typeface="Sanchez"/>
                <a:sym typeface="Sanchez"/>
              </a:rPr>
              <a:t>Documents on OIC International Halal Quality  Infrastructure approved on 21st BOD Meeting  in 1/6/2021</a:t>
            </a:r>
          </a:p>
          <a:p>
            <a:pPr marL="503793" lvl="1" indent="-251896" algn="just">
              <a:lnSpc>
                <a:spcPts val="3033"/>
              </a:lnSpc>
              <a:buFont typeface="Arial"/>
              <a:buChar char="•"/>
            </a:pPr>
            <a:r>
              <a:rPr lang="en-US" sz="2333" dirty="0">
                <a:latin typeface="Sanchez"/>
                <a:ea typeface="Sanchez"/>
                <a:cs typeface="Sanchez"/>
                <a:sym typeface="Sanchez"/>
              </a:rPr>
              <a:t>Further studies are undertaken by SMIIC  AC/Task Force Group</a:t>
            </a:r>
          </a:p>
        </p:txBody>
      </p:sp>
    </p:spTree>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Oval 10">
            <a:extLst>
              <a:ext uri="{FF2B5EF4-FFF2-40B4-BE49-F238E27FC236}">
                <a16:creationId xmlns:a16="http://schemas.microsoft.com/office/drawing/2014/main" id="{E23BF4B6-B4C7-2019-5DC4-34976C836D9C}"/>
              </a:ext>
            </a:extLst>
          </p:cNvPr>
          <p:cNvSpPr/>
          <p:nvPr/>
        </p:nvSpPr>
        <p:spPr>
          <a:xfrm>
            <a:off x="5295331" y="2975212"/>
            <a:ext cx="941696" cy="1228298"/>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tr-TR"/>
          </a:p>
        </p:txBody>
      </p:sp>
      <p:pic>
        <p:nvPicPr>
          <p:cNvPr id="2" name="object 2"/>
          <p:cNvPicPr/>
          <p:nvPr/>
        </p:nvPicPr>
        <p:blipFill>
          <a:blip r:embed="rId3" cstate="print"/>
          <a:stretch>
            <a:fillRect/>
          </a:stretch>
        </p:blipFill>
        <p:spPr>
          <a:xfrm>
            <a:off x="12192" y="399010"/>
            <a:ext cx="12167615" cy="6271949"/>
          </a:xfrm>
          <a:prstGeom prst="rect">
            <a:avLst/>
          </a:prstGeom>
        </p:spPr>
      </p:pic>
      <p:pic>
        <p:nvPicPr>
          <p:cNvPr id="3" name="object 2">
            <a:extLst>
              <a:ext uri="{FF2B5EF4-FFF2-40B4-BE49-F238E27FC236}">
                <a16:creationId xmlns:a16="http://schemas.microsoft.com/office/drawing/2014/main" id="{E8480707-4CAE-1598-F2EE-6F9ED543FEE2}"/>
              </a:ext>
            </a:extLst>
          </p:cNvPr>
          <p:cNvPicPr/>
          <p:nvPr/>
        </p:nvPicPr>
        <p:blipFill>
          <a:blip r:embed="rId4" cstate="print"/>
          <a:stretch>
            <a:fillRect/>
          </a:stretch>
        </p:blipFill>
        <p:spPr>
          <a:xfrm>
            <a:off x="91763" y="0"/>
            <a:ext cx="12100237" cy="6577612"/>
          </a:xfrm>
          <a:prstGeom prst="rect">
            <a:avLst/>
          </a:prstGeom>
        </p:spPr>
      </p:pic>
      <p:sp>
        <p:nvSpPr>
          <p:cNvPr id="10" name="Metin kutusu 9">
            <a:extLst>
              <a:ext uri="{FF2B5EF4-FFF2-40B4-BE49-F238E27FC236}">
                <a16:creationId xmlns:a16="http://schemas.microsoft.com/office/drawing/2014/main" id="{9669699C-F456-C917-C9E7-89DAC4F2E798}"/>
              </a:ext>
            </a:extLst>
          </p:cNvPr>
          <p:cNvSpPr txBox="1"/>
          <p:nvPr/>
        </p:nvSpPr>
        <p:spPr>
          <a:xfrm>
            <a:off x="2197813" y="530844"/>
            <a:ext cx="5813858" cy="707886"/>
          </a:xfrm>
          <a:prstGeom prst="rect">
            <a:avLst/>
          </a:prstGeom>
          <a:noFill/>
        </p:spPr>
        <p:txBody>
          <a:bodyPr wrap="square" rtlCol="0">
            <a:spAutoFit/>
          </a:bodyPr>
          <a:lstStyle/>
          <a:p>
            <a:r>
              <a:rPr lang="en" sz="2000" b="1" dirty="0">
                <a:latin typeface="Times New Roman" panose="02020603050405020304" pitchFamily="18" charset="0"/>
                <a:cs typeface="Times New Roman" panose="02020603050405020304" pitchFamily="18" charset="0"/>
              </a:rPr>
              <a:t>Establishment Process of </a:t>
            </a:r>
            <a:r>
              <a:rPr lang="tr-TR" sz="2000" b="1" dirty="0">
                <a:latin typeface="Times New Roman" panose="02020603050405020304" pitchFamily="18" charset="0"/>
                <a:cs typeface="Times New Roman" panose="02020603050405020304" pitchFamily="18" charset="0"/>
              </a:rPr>
              <a:t>Islamic Forum </a:t>
            </a:r>
            <a:r>
              <a:rPr lang="tr-TR" sz="2000" b="1" dirty="0" err="1">
                <a:latin typeface="Times New Roman" panose="02020603050405020304" pitchFamily="18" charset="0"/>
                <a:cs typeface="Times New Roman" panose="02020603050405020304" pitchFamily="18" charset="0"/>
              </a:rPr>
              <a:t>for</a:t>
            </a:r>
            <a:r>
              <a:rPr lang="tr-TR" sz="2000" b="1" dirty="0">
                <a:latin typeface="Times New Roman" panose="02020603050405020304" pitchFamily="18" charset="0"/>
                <a:cs typeface="Times New Roman" panose="02020603050405020304" pitchFamily="18" charset="0"/>
              </a:rPr>
              <a:t> Halal Accreditation </a:t>
            </a:r>
            <a:r>
              <a:rPr lang="tr-TR" sz="2000" b="1" dirty="0" err="1">
                <a:latin typeface="Times New Roman" panose="02020603050405020304" pitchFamily="18" charset="0"/>
                <a:cs typeface="Times New Roman" panose="02020603050405020304" pitchFamily="18" charset="0"/>
              </a:rPr>
              <a:t>Bodies</a:t>
            </a:r>
            <a:r>
              <a:rPr lang="tr-TR" sz="2000" b="1" dirty="0">
                <a:latin typeface="Times New Roman" panose="02020603050405020304" pitchFamily="18" charset="0"/>
                <a:cs typeface="Times New Roman" panose="02020603050405020304" pitchFamily="18" charset="0"/>
              </a:rPr>
              <a:t> (IFHAB)</a:t>
            </a:r>
            <a:endParaRPr lang="en" sz="2000" b="1" dirty="0" err="1">
              <a:latin typeface="Times New Roman" panose="02020603050405020304" pitchFamily="18" charset="0"/>
              <a:cs typeface="Times New Roman" panose="02020603050405020304" pitchFamily="18" charset="0"/>
            </a:endParaRPr>
          </a:p>
        </p:txBody>
      </p:sp>
      <p:pic>
        <p:nvPicPr>
          <p:cNvPr id="5" name="Resim 4" descr="grafik, grafik tasarım, yazı tipi, logo içeren bir resim&#10;&#10;Açıklama otomatik olarak oluşturuldu">
            <a:extLst>
              <a:ext uri="{FF2B5EF4-FFF2-40B4-BE49-F238E27FC236}">
                <a16:creationId xmlns:a16="http://schemas.microsoft.com/office/drawing/2014/main" id="{639A6BD2-2B27-5305-C98A-0D3A9B5ACD0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246646" y="93347"/>
            <a:ext cx="3037330" cy="1069576"/>
          </a:xfrm>
          <a:prstGeom prst="rect">
            <a:avLst/>
          </a:prstGeom>
        </p:spPr>
      </p:pic>
      <p:sp>
        <p:nvSpPr>
          <p:cNvPr id="12" name="Dikdörtgen 11">
            <a:extLst>
              <a:ext uri="{FF2B5EF4-FFF2-40B4-BE49-F238E27FC236}">
                <a16:creationId xmlns:a16="http://schemas.microsoft.com/office/drawing/2014/main" id="{971C30F1-D01E-D243-9244-30B30C096850}"/>
              </a:ext>
            </a:extLst>
          </p:cNvPr>
          <p:cNvSpPr/>
          <p:nvPr/>
        </p:nvSpPr>
        <p:spPr>
          <a:xfrm>
            <a:off x="1072014" y="1291395"/>
            <a:ext cx="4199991" cy="1015663"/>
          </a:xfrm>
          <a:prstGeom prst="rect">
            <a:avLst/>
          </a:prstGeom>
          <a:noFill/>
        </p:spPr>
        <p:txBody>
          <a:bodyPr wrap="square" lIns="91440" tIns="45720" rIns="91440" bIns="45720">
            <a:spAutoFit/>
          </a:bodyPr>
          <a:lstStyle/>
          <a:p>
            <a:pPr algn="ctr"/>
            <a:r>
              <a:rPr lang="tr-TR" sz="3000" dirty="0">
                <a:ln w="0"/>
                <a:solidFill>
                  <a:schemeClr val="accent1">
                    <a:lumMod val="75000"/>
                  </a:schemeClr>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TASK FORCE GROUP</a:t>
            </a:r>
          </a:p>
          <a:p>
            <a:pPr algn="ctr"/>
            <a:r>
              <a:rPr lang="tr-TR" sz="3000" dirty="0">
                <a:ln w="0"/>
                <a:solidFill>
                  <a:schemeClr val="accent1">
                    <a:lumMod val="75000"/>
                  </a:schemeClr>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(TFG)</a:t>
            </a:r>
            <a:endParaRPr lang="tr-TR" sz="3000" dirty="0">
              <a:ln w="0"/>
              <a:solidFill>
                <a:schemeClr val="accent1">
                  <a:lumMod val="75000"/>
                </a:schemeClr>
              </a:solidFill>
              <a:effectLst>
                <a:reflection blurRad="6350" stA="53000" endA="300" endPos="35500" dir="5400000" sy="-90000" algn="bl" rotWithShape="0"/>
              </a:effectLst>
            </a:endParaRPr>
          </a:p>
        </p:txBody>
      </p:sp>
      <p:sp>
        <p:nvSpPr>
          <p:cNvPr id="16" name="Dikdörtgen 15">
            <a:extLst>
              <a:ext uri="{FF2B5EF4-FFF2-40B4-BE49-F238E27FC236}">
                <a16:creationId xmlns:a16="http://schemas.microsoft.com/office/drawing/2014/main" id="{7F6B3013-47EA-C235-7D56-6009DCA9C422}"/>
              </a:ext>
            </a:extLst>
          </p:cNvPr>
          <p:cNvSpPr/>
          <p:nvPr/>
        </p:nvSpPr>
        <p:spPr>
          <a:xfrm>
            <a:off x="1745423" y="2414613"/>
            <a:ext cx="3269339" cy="2308324"/>
          </a:xfrm>
          <a:prstGeom prst="rect">
            <a:avLst/>
          </a:prstGeom>
          <a:noFill/>
        </p:spPr>
        <p:txBody>
          <a:bodyPr wrap="square" lIns="91440" tIns="45720" rIns="91440" bIns="45720">
            <a:spAutoFit/>
          </a:bodyPr>
          <a:lstStyle/>
          <a:p>
            <a:pPr marL="285750" indent="-285750">
              <a:buFont typeface="Wingdings" panose="05000000000000000000" pitchFamily="2" charset="2"/>
              <a:buChar char="v"/>
            </a:pPr>
            <a:r>
              <a:rPr lang="en" sz="2400" i="0" u="none" dirty="0">
                <a:ln w="0"/>
                <a:solidFill>
                  <a:srgbClr val="002060"/>
                </a:solidFill>
                <a:effectLst>
                  <a:glow rad="63500">
                    <a:schemeClr val="accent3">
                      <a:satMod val="175000"/>
                      <a:alpha val="40000"/>
                    </a:schemeClr>
                  </a:glow>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rPr>
              <a:t>TÜRK</a:t>
            </a:r>
            <a:r>
              <a:rPr lang="tr-TR" sz="2400" dirty="0">
                <a:ln w="0"/>
                <a:solidFill>
                  <a:srgbClr val="002060"/>
                </a:solidFill>
                <a:effectLst>
                  <a:glow rad="63500">
                    <a:schemeClr val="accent3">
                      <a:satMod val="175000"/>
                      <a:alpha val="40000"/>
                    </a:schemeClr>
                  </a:glow>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rPr>
              <a:t>İ</a:t>
            </a:r>
            <a:r>
              <a:rPr lang="en" sz="2400" i="0" u="none" dirty="0">
                <a:ln w="0"/>
                <a:solidFill>
                  <a:srgbClr val="002060"/>
                </a:solidFill>
                <a:effectLst>
                  <a:glow rad="63500">
                    <a:schemeClr val="accent3">
                      <a:satMod val="175000"/>
                      <a:alpha val="40000"/>
                    </a:schemeClr>
                  </a:glow>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rPr>
              <a:t>YE</a:t>
            </a:r>
            <a:endParaRPr lang="tr-TR" sz="2400" i="0" u="none" dirty="0">
              <a:ln w="0"/>
              <a:solidFill>
                <a:srgbClr val="002060"/>
              </a:solidFill>
              <a:effectLst>
                <a:glow rad="63500">
                  <a:schemeClr val="accent3">
                    <a:satMod val="175000"/>
                    <a:alpha val="40000"/>
                  </a:schemeClr>
                </a:glow>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endParaRPr>
          </a:p>
          <a:p>
            <a:pPr marL="285750" indent="-285750">
              <a:buFont typeface="Wingdings" panose="05000000000000000000" pitchFamily="2" charset="2"/>
              <a:buChar char="v"/>
            </a:pPr>
            <a:r>
              <a:rPr lang="tr-TR" sz="2400" dirty="0" err="1">
                <a:ln w="0"/>
                <a:solidFill>
                  <a:srgbClr val="002060"/>
                </a:solidFill>
                <a:effectLst>
                  <a:glow rad="63500">
                    <a:schemeClr val="accent3">
                      <a:satMod val="175000"/>
                      <a:alpha val="40000"/>
                    </a:schemeClr>
                  </a:glow>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rPr>
              <a:t>Saudi</a:t>
            </a:r>
            <a:r>
              <a:rPr lang="tr-TR" sz="2400" dirty="0">
                <a:ln w="0"/>
                <a:solidFill>
                  <a:srgbClr val="002060"/>
                </a:solidFill>
                <a:effectLst>
                  <a:glow rad="63500">
                    <a:schemeClr val="accent3">
                      <a:satMod val="175000"/>
                      <a:alpha val="40000"/>
                    </a:schemeClr>
                  </a:glow>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rPr>
              <a:t> </a:t>
            </a:r>
            <a:r>
              <a:rPr lang="tr-TR" sz="2400" dirty="0" err="1">
                <a:ln w="0"/>
                <a:solidFill>
                  <a:srgbClr val="002060"/>
                </a:solidFill>
                <a:effectLst>
                  <a:glow rad="63500">
                    <a:schemeClr val="accent3">
                      <a:satMod val="175000"/>
                      <a:alpha val="40000"/>
                    </a:schemeClr>
                  </a:glow>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rPr>
              <a:t>Arabia</a:t>
            </a:r>
            <a:endParaRPr lang="tr-TR" sz="2400" dirty="0">
              <a:ln w="0"/>
              <a:solidFill>
                <a:srgbClr val="002060"/>
              </a:solidFill>
              <a:effectLst>
                <a:glow rad="63500">
                  <a:schemeClr val="accent3">
                    <a:satMod val="175000"/>
                    <a:alpha val="40000"/>
                  </a:schemeClr>
                </a:glow>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endParaRPr>
          </a:p>
          <a:p>
            <a:pPr marL="285750" indent="-285750">
              <a:buFont typeface="Wingdings" panose="05000000000000000000" pitchFamily="2" charset="2"/>
              <a:buChar char="v"/>
            </a:pPr>
            <a:r>
              <a:rPr lang="tr-TR" sz="2400" i="0" u="none" dirty="0">
                <a:ln w="0"/>
                <a:solidFill>
                  <a:srgbClr val="002060"/>
                </a:solidFill>
                <a:effectLst>
                  <a:glow rad="63500">
                    <a:schemeClr val="accent3">
                      <a:satMod val="175000"/>
                      <a:alpha val="40000"/>
                    </a:schemeClr>
                  </a:glow>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rPr>
              <a:t>United </a:t>
            </a:r>
            <a:r>
              <a:rPr lang="tr-TR" sz="2400" i="0" u="none" dirty="0" err="1">
                <a:ln w="0"/>
                <a:solidFill>
                  <a:srgbClr val="002060"/>
                </a:solidFill>
                <a:effectLst>
                  <a:glow rad="63500">
                    <a:schemeClr val="accent3">
                      <a:satMod val="175000"/>
                      <a:alpha val="40000"/>
                    </a:schemeClr>
                  </a:glow>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rPr>
              <a:t>Arab</a:t>
            </a:r>
            <a:r>
              <a:rPr lang="tr-TR" sz="2400" i="0" u="none" dirty="0">
                <a:ln w="0"/>
                <a:solidFill>
                  <a:srgbClr val="002060"/>
                </a:solidFill>
                <a:effectLst>
                  <a:glow rad="63500">
                    <a:schemeClr val="accent3">
                      <a:satMod val="175000"/>
                      <a:alpha val="40000"/>
                    </a:schemeClr>
                  </a:glow>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rPr>
              <a:t> Emirates</a:t>
            </a:r>
          </a:p>
          <a:p>
            <a:pPr marL="285750" indent="-285750">
              <a:buFont typeface="Wingdings" panose="05000000000000000000" pitchFamily="2" charset="2"/>
              <a:buChar char="v"/>
            </a:pPr>
            <a:r>
              <a:rPr lang="tr-TR" sz="2400" dirty="0" err="1">
                <a:ln w="0"/>
                <a:solidFill>
                  <a:srgbClr val="002060"/>
                </a:solidFill>
                <a:effectLst>
                  <a:glow rad="63500">
                    <a:schemeClr val="accent3">
                      <a:satMod val="175000"/>
                      <a:alpha val="40000"/>
                    </a:schemeClr>
                  </a:glow>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rPr>
              <a:t>Morocco</a:t>
            </a:r>
            <a:endParaRPr lang="tr-TR" sz="2400" dirty="0">
              <a:ln w="0"/>
              <a:solidFill>
                <a:srgbClr val="002060"/>
              </a:solidFill>
              <a:effectLst>
                <a:glow rad="63500">
                  <a:schemeClr val="accent3">
                    <a:satMod val="175000"/>
                    <a:alpha val="40000"/>
                  </a:schemeClr>
                </a:glow>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endParaRPr>
          </a:p>
          <a:p>
            <a:pPr marL="285750" indent="-285750">
              <a:buFont typeface="Wingdings" panose="05000000000000000000" pitchFamily="2" charset="2"/>
              <a:buChar char="v"/>
            </a:pPr>
            <a:r>
              <a:rPr lang="tr-TR" sz="2400" i="0" u="none" dirty="0" err="1">
                <a:ln w="0"/>
                <a:solidFill>
                  <a:srgbClr val="002060"/>
                </a:solidFill>
                <a:effectLst>
                  <a:glow rad="63500">
                    <a:schemeClr val="accent3">
                      <a:satMod val="175000"/>
                      <a:alpha val="40000"/>
                    </a:schemeClr>
                  </a:glow>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rPr>
              <a:t>Tunisia</a:t>
            </a:r>
            <a:endParaRPr lang="tr-TR" sz="2400" i="0" u="none" dirty="0">
              <a:ln w="0"/>
              <a:solidFill>
                <a:srgbClr val="002060"/>
              </a:solidFill>
              <a:effectLst>
                <a:glow rad="63500">
                  <a:schemeClr val="accent3">
                    <a:satMod val="175000"/>
                    <a:alpha val="40000"/>
                  </a:schemeClr>
                </a:glow>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endParaRPr>
          </a:p>
          <a:p>
            <a:pPr marL="285750" indent="-285750">
              <a:buFont typeface="Wingdings" panose="05000000000000000000" pitchFamily="2" charset="2"/>
              <a:buChar char="v"/>
            </a:pPr>
            <a:r>
              <a:rPr lang="tr-TR" sz="2400" dirty="0" err="1">
                <a:ln w="0"/>
                <a:solidFill>
                  <a:srgbClr val="002060"/>
                </a:solidFill>
                <a:effectLst>
                  <a:glow rad="63500">
                    <a:schemeClr val="accent3">
                      <a:satMod val="175000"/>
                      <a:alpha val="40000"/>
                    </a:schemeClr>
                  </a:glow>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rPr>
              <a:t>Cameroon</a:t>
            </a:r>
            <a:endParaRPr lang="tr-TR" sz="2400" i="0" u="none" dirty="0">
              <a:ln w="0"/>
              <a:solidFill>
                <a:srgbClr val="002060"/>
              </a:solidFill>
              <a:effectLst>
                <a:glow rad="63500">
                  <a:schemeClr val="accent3">
                    <a:satMod val="175000"/>
                    <a:alpha val="40000"/>
                  </a:schemeClr>
                </a:glow>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endParaRPr>
          </a:p>
        </p:txBody>
      </p:sp>
      <p:sp>
        <p:nvSpPr>
          <p:cNvPr id="14" name="Ok: Sağ 13">
            <a:extLst>
              <a:ext uri="{FF2B5EF4-FFF2-40B4-BE49-F238E27FC236}">
                <a16:creationId xmlns:a16="http://schemas.microsoft.com/office/drawing/2014/main" id="{4042723C-4895-9033-24AE-F1624736B975}"/>
              </a:ext>
            </a:extLst>
          </p:cNvPr>
          <p:cNvSpPr/>
          <p:nvPr/>
        </p:nvSpPr>
        <p:spPr>
          <a:xfrm>
            <a:off x="4983229" y="2952549"/>
            <a:ext cx="1538408" cy="952901"/>
          </a:xfrm>
          <a:prstGeom prst="rightArrow">
            <a:avLst/>
          </a:prstGeom>
          <a:pattFill prst="trellis">
            <a:fgClr>
              <a:schemeClr val="accent1"/>
            </a:fgClr>
            <a:bgClr>
              <a:schemeClr val="bg1"/>
            </a:bgClr>
          </a:pattFill>
          <a:effectLst>
            <a:glow rad="101600">
              <a:srgbClr val="FF0000">
                <a:alpha val="40000"/>
              </a:srgbClr>
            </a:glow>
            <a:outerShdw blurRad="50800" dist="50800" dir="5400000" algn="ctr" rotWithShape="0">
              <a:srgbClr val="000000">
                <a:alpha val="97000"/>
              </a:srgbClr>
            </a:outerShdw>
            <a:softEdge rad="12700"/>
          </a:effectLst>
          <a:scene3d>
            <a:camera prst="orthographicFront"/>
            <a:lightRig rig="freezing" dir="t"/>
          </a:scene3d>
          <a:sp3d>
            <a:bevelT/>
            <a:bevelB w="152400" h="50800" prst="softRound"/>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7" name="Metin kutusu 16">
            <a:extLst>
              <a:ext uri="{FF2B5EF4-FFF2-40B4-BE49-F238E27FC236}">
                <a16:creationId xmlns:a16="http://schemas.microsoft.com/office/drawing/2014/main" id="{71967211-1404-D1CA-FC30-47F35FF6A10E}"/>
              </a:ext>
            </a:extLst>
          </p:cNvPr>
          <p:cNvSpPr txBox="1"/>
          <p:nvPr/>
        </p:nvSpPr>
        <p:spPr>
          <a:xfrm>
            <a:off x="5842535" y="1561933"/>
            <a:ext cx="6067323" cy="3785652"/>
          </a:xfrm>
          <a:prstGeom prst="rect">
            <a:avLst/>
          </a:prstGeom>
          <a:noFill/>
        </p:spPr>
        <p:txBody>
          <a:bodyPr wrap="square">
            <a:spAutoFit/>
          </a:bodyPr>
          <a:lstStyle/>
          <a:p>
            <a:pPr marL="1257300" lvl="2" indent="-342900" algn="just">
              <a:buFont typeface="Wingdings" panose="05000000000000000000" pitchFamily="2" charset="2"/>
              <a:buChar char="Ø"/>
            </a:pPr>
            <a:r>
              <a:rPr lang="en" b="1" dirty="0">
                <a:latin typeface="Times New Roman" panose="02020603050405020304" pitchFamily="18" charset="0"/>
                <a:cs typeface="Times New Roman" panose="02020603050405020304" pitchFamily="18" charset="0"/>
              </a:rPr>
              <a:t>Statute​​</a:t>
            </a:r>
            <a:endParaRPr lang="tr-TR" b="1" dirty="0">
              <a:latin typeface="Times New Roman" panose="02020603050405020304" pitchFamily="18" charset="0"/>
              <a:cs typeface="Times New Roman" panose="02020603050405020304" pitchFamily="18" charset="0"/>
            </a:endParaRPr>
          </a:p>
          <a:p>
            <a:pPr marL="1257300" lvl="2" indent="-342900" algn="just">
              <a:buFont typeface="Wingdings" panose="05000000000000000000" pitchFamily="2" charset="2"/>
              <a:buChar char="Ø"/>
            </a:pPr>
            <a:r>
              <a:rPr lang="en" dirty="0">
                <a:latin typeface="Times New Roman" panose="02020603050405020304" pitchFamily="18" charset="0"/>
                <a:cs typeface="Times New Roman" panose="02020603050405020304" pitchFamily="18" charset="0"/>
              </a:rPr>
              <a:t>Rules for </a:t>
            </a:r>
            <a:r>
              <a:rPr lang="en" b="1" dirty="0">
                <a:latin typeface="Times New Roman" panose="02020603050405020304" pitchFamily="18" charset="0"/>
                <a:cs typeface="Times New Roman" panose="02020603050405020304" pitchFamily="18" charset="0"/>
              </a:rPr>
              <a:t>IFHAB Membership </a:t>
            </a:r>
            <a:endParaRPr lang="tr-TR" b="1" dirty="0">
              <a:latin typeface="Times New Roman" panose="02020603050405020304" pitchFamily="18" charset="0"/>
              <a:cs typeface="Times New Roman" panose="02020603050405020304" pitchFamily="18" charset="0"/>
            </a:endParaRPr>
          </a:p>
          <a:p>
            <a:pPr marL="1257300" lvl="2" indent="-342900" algn="just">
              <a:buFont typeface="Wingdings" panose="05000000000000000000" pitchFamily="2" charset="2"/>
              <a:buChar char="Ø"/>
            </a:pPr>
            <a:r>
              <a:rPr lang="tr-TR" dirty="0">
                <a:latin typeface="Times New Roman" panose="02020603050405020304" pitchFamily="18" charset="0"/>
                <a:cs typeface="Times New Roman" panose="02020603050405020304" pitchFamily="18" charset="0"/>
              </a:rPr>
              <a:t>IFHAB </a:t>
            </a:r>
            <a:r>
              <a:rPr lang="en" b="1" dirty="0">
                <a:latin typeface="Times New Roman" panose="02020603050405020304" pitchFamily="18" charset="0"/>
                <a:cs typeface="Times New Roman" panose="02020603050405020304" pitchFamily="18" charset="0"/>
              </a:rPr>
              <a:t>Code of Ethics </a:t>
            </a:r>
            <a:endParaRPr lang="tr-TR" b="1" dirty="0">
              <a:latin typeface="Times New Roman" panose="02020603050405020304" pitchFamily="18" charset="0"/>
              <a:cs typeface="Times New Roman" panose="02020603050405020304" pitchFamily="18" charset="0"/>
            </a:endParaRPr>
          </a:p>
          <a:p>
            <a:pPr marL="1257300" lvl="2" indent="-342900" algn="just">
              <a:buFont typeface="Wingdings" panose="05000000000000000000" pitchFamily="2" charset="2"/>
              <a:buChar char="Ø"/>
            </a:pPr>
            <a:r>
              <a:rPr lang="en" dirty="0">
                <a:latin typeface="Times New Roman" panose="02020603050405020304" pitchFamily="18" charset="0"/>
                <a:cs typeface="Times New Roman" panose="02020603050405020304" pitchFamily="18" charset="0"/>
              </a:rPr>
              <a:t>Criteria for Signing IFHAB MRA</a:t>
            </a:r>
            <a:endParaRPr lang="tr-TR" dirty="0">
              <a:latin typeface="Times New Roman" panose="02020603050405020304" pitchFamily="18" charset="0"/>
              <a:cs typeface="Times New Roman" panose="02020603050405020304" pitchFamily="18" charset="0"/>
            </a:endParaRPr>
          </a:p>
          <a:p>
            <a:pPr marL="1257300" lvl="2" indent="-342900">
              <a:buFont typeface="Wingdings" panose="05000000000000000000" pitchFamily="2" charset="2"/>
              <a:buChar char="Ø"/>
            </a:pPr>
            <a:r>
              <a:rPr lang="en" b="1" dirty="0">
                <a:effectLst/>
                <a:latin typeface="Times New Roman" panose="02020603050405020304" pitchFamily="18" charset="0"/>
                <a:ea typeface="Calibri" panose="020F0502020204030204" pitchFamily="34" charset="0"/>
              </a:rPr>
              <a:t>Peer Evaluation </a:t>
            </a:r>
            <a:r>
              <a:rPr lang="tr-TR" b="1" dirty="0" err="1">
                <a:effectLst/>
                <a:latin typeface="Times New Roman" panose="02020603050405020304" pitchFamily="18" charset="0"/>
                <a:ea typeface="Calibri" panose="020F0502020204030204" pitchFamily="34" charset="0"/>
              </a:rPr>
              <a:t>Process</a:t>
            </a:r>
            <a:endParaRPr lang="tr-TR" b="1" kern="0" dirty="0">
              <a:effectLst/>
              <a:latin typeface="Times New Roman" panose="02020603050405020304" pitchFamily="18" charset="0"/>
              <a:ea typeface="Calibri" panose="020F0502020204030204" pitchFamily="34" charset="0"/>
            </a:endParaRPr>
          </a:p>
          <a:p>
            <a:pPr marL="1257300" lvl="2" indent="-342900">
              <a:buFont typeface="Wingdings" panose="05000000000000000000" pitchFamily="2" charset="2"/>
              <a:buChar char="Ø"/>
            </a:pPr>
            <a:r>
              <a:rPr lang="en" dirty="0">
                <a:effectLst/>
                <a:latin typeface="Times New Roman" panose="02020603050405020304" pitchFamily="18" charset="0"/>
                <a:ea typeface="Calibri" panose="020F0502020204030204" pitchFamily="34" charset="0"/>
              </a:rPr>
              <a:t>Competence Criteria </a:t>
            </a:r>
            <a:r>
              <a:rPr lang="tr-TR" dirty="0" err="1">
                <a:latin typeface="Times New Roman" panose="02020603050405020304" pitchFamily="18" charset="0"/>
                <a:ea typeface="Calibri" panose="020F0502020204030204" pitchFamily="34" charset="0"/>
              </a:rPr>
              <a:t>and</a:t>
            </a:r>
            <a:r>
              <a:rPr lang="en" dirty="0">
                <a:effectLst/>
                <a:latin typeface="Times New Roman" panose="02020603050405020304" pitchFamily="18" charset="0"/>
                <a:ea typeface="Calibri" panose="020F0502020204030204" pitchFamily="34" charset="0"/>
              </a:rPr>
              <a:t> Selection Requirements For </a:t>
            </a:r>
            <a:r>
              <a:rPr lang="en" b="1" dirty="0">
                <a:effectLst/>
                <a:latin typeface="Times New Roman" panose="02020603050405020304" pitchFamily="18" charset="0"/>
                <a:ea typeface="Calibri" panose="020F0502020204030204" pitchFamily="34" charset="0"/>
              </a:rPr>
              <a:t>Peer Evaluators</a:t>
            </a:r>
          </a:p>
          <a:p>
            <a:pPr marL="1257300" lvl="2" indent="-342900">
              <a:buFont typeface="Wingdings" panose="05000000000000000000" pitchFamily="2" charset="2"/>
              <a:buChar char="Ø"/>
            </a:pPr>
            <a:r>
              <a:rPr lang="en" dirty="0">
                <a:effectLst/>
                <a:latin typeface="Times New Roman" panose="02020603050405020304" pitchFamily="18" charset="0"/>
                <a:ea typeface="Calibri" panose="020F0502020204030204" pitchFamily="34" charset="0"/>
              </a:rPr>
              <a:t>Complaint </a:t>
            </a:r>
            <a:r>
              <a:rPr lang="tr-TR" dirty="0" err="1">
                <a:effectLst/>
                <a:latin typeface="Times New Roman" panose="02020603050405020304" pitchFamily="18" charset="0"/>
                <a:ea typeface="Calibri" panose="020F0502020204030204" pitchFamily="34" charset="0"/>
              </a:rPr>
              <a:t>and</a:t>
            </a:r>
            <a:r>
              <a:rPr lang="tr-TR" dirty="0">
                <a:effectLst/>
                <a:latin typeface="Times New Roman" panose="02020603050405020304" pitchFamily="18" charset="0"/>
                <a:ea typeface="Calibri" panose="020F0502020204030204" pitchFamily="34" charset="0"/>
              </a:rPr>
              <a:t> A</a:t>
            </a:r>
            <a:r>
              <a:rPr lang="en" dirty="0">
                <a:effectLst/>
                <a:latin typeface="Times New Roman" panose="02020603050405020304" pitchFamily="18" charset="0"/>
                <a:ea typeface="Calibri" panose="020F0502020204030204" pitchFamily="34" charset="0"/>
              </a:rPr>
              <a:t>ppeal Process</a:t>
            </a:r>
          </a:p>
          <a:p>
            <a:pPr marL="1257300" lvl="2" indent="-342900">
              <a:buFont typeface="Wingdings" panose="05000000000000000000" pitchFamily="2" charset="2"/>
              <a:buChar char="Ø"/>
            </a:pPr>
            <a:r>
              <a:rPr lang="en" dirty="0">
                <a:effectLst/>
                <a:latin typeface="Times New Roman" panose="02020603050405020304" pitchFamily="18" charset="0"/>
                <a:ea typeface="Calibri" panose="020F0502020204030204" pitchFamily="34" charset="0"/>
              </a:rPr>
              <a:t>MRA Template</a:t>
            </a:r>
            <a:endParaRPr lang="en" dirty="0">
              <a:latin typeface="Times New Roman" panose="02020603050405020304" pitchFamily="18" charset="0"/>
              <a:ea typeface="Calibri" panose="020F0502020204030204" pitchFamily="34" charset="0"/>
            </a:endParaRPr>
          </a:p>
          <a:p>
            <a:pPr marL="1257300" lvl="2" indent="-342900">
              <a:buFont typeface="Wingdings" panose="05000000000000000000" pitchFamily="2" charset="2"/>
              <a:buChar char="Ø"/>
            </a:pPr>
            <a:r>
              <a:rPr lang="en" dirty="0">
                <a:effectLst/>
                <a:latin typeface="Times New Roman" panose="02020603050405020304" pitchFamily="18" charset="0"/>
                <a:ea typeface="Calibri" panose="020F0502020204030204" pitchFamily="34" charset="0"/>
              </a:rPr>
              <a:t>IFHAB-SMIIC Memorandum of Understanding ( MoU )</a:t>
            </a:r>
          </a:p>
          <a:p>
            <a:pPr marL="1200150" lvl="2" indent="-285750" algn="just">
              <a:buFont typeface="Arial" panose="020B0604020202020204" pitchFamily="34" charset="0"/>
              <a:buChar char="•"/>
            </a:pPr>
            <a:endParaRPr lang="en" dirty="0">
              <a:latin typeface="Times New Roman" panose="02020603050405020304" pitchFamily="18" charset="0"/>
              <a:cs typeface="Times New Roman" panose="02020603050405020304" pitchFamily="18" charset="0"/>
            </a:endParaRPr>
          </a:p>
          <a:p>
            <a:pPr marL="1200150" lvl="2" indent="-285750">
              <a:buFont typeface="Arial" panose="020B0604020202020204" pitchFamily="34" charset="0"/>
              <a:buChar char="•"/>
            </a:pPr>
            <a:endParaRPr lang="tr-TR" sz="2400" dirty="0">
              <a:latin typeface="Times New Roman" panose="02020603050405020304" pitchFamily="18" charset="0"/>
              <a:cs typeface="Times New Roman" panose="02020603050405020304" pitchFamily="18" charset="0"/>
            </a:endParaRPr>
          </a:p>
        </p:txBody>
      </p:sp>
      <p:sp>
        <p:nvSpPr>
          <p:cNvPr id="4" name="Dikdörtgen 3">
            <a:extLst>
              <a:ext uri="{FF2B5EF4-FFF2-40B4-BE49-F238E27FC236}">
                <a16:creationId xmlns:a16="http://schemas.microsoft.com/office/drawing/2014/main" id="{484F21FC-586D-9DA9-AA51-38DB49699939}"/>
              </a:ext>
            </a:extLst>
          </p:cNvPr>
          <p:cNvSpPr/>
          <p:nvPr/>
        </p:nvSpPr>
        <p:spPr>
          <a:xfrm>
            <a:off x="276676" y="0"/>
            <a:ext cx="1590675" cy="1438275"/>
          </a:xfrm>
          <a:prstGeom prst="rect">
            <a:avLst/>
          </a:prstGeom>
          <a:solidFill>
            <a:srgbClr val="FFFFFF"/>
          </a:solidFill>
          <a:ln w="12700" cap="flat">
            <a:solidFill>
              <a:schemeClr val="bg1"/>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tr-TR" sz="1800" b="0" i="0" u="none" strike="noStrike" cap="none" spc="0" normalizeH="0" baseline="0">
              <a:ln>
                <a:noFill/>
              </a:ln>
              <a:solidFill>
                <a:srgbClr val="000000"/>
              </a:solidFill>
              <a:effectLst/>
              <a:uFillTx/>
              <a:latin typeface="+mn-lt"/>
              <a:ea typeface="+mn-ea"/>
              <a:cs typeface="+mn-cs"/>
              <a:sym typeface="Calibri"/>
            </a:endParaRPr>
          </a:p>
        </p:txBody>
      </p:sp>
      <p:pic>
        <p:nvPicPr>
          <p:cNvPr id="6" name="Resim 5" descr="grafik, yazı tipi, grafik tasarım, logo içeren bir resim&#10;&#10;Yapay zeka tarafından oluşturulmuş içerik yanlış olabilir.">
            <a:extLst>
              <a:ext uri="{FF2B5EF4-FFF2-40B4-BE49-F238E27FC236}">
                <a16:creationId xmlns:a16="http://schemas.microsoft.com/office/drawing/2014/main" id="{D5FCE17F-2974-F597-CF7D-6B39DE5DBBA3}"/>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66082" y="233997"/>
            <a:ext cx="1452877" cy="1042987"/>
          </a:xfrm>
          <a:prstGeom prst="rect">
            <a:avLst/>
          </a:prstGeom>
        </p:spPr>
      </p:pic>
    </p:spTree>
    <p:extLst>
      <p:ext uri="{BB962C8B-B14F-4D97-AF65-F5344CB8AC3E}">
        <p14:creationId xmlns:p14="http://schemas.microsoft.com/office/powerpoint/2010/main" val="2445217885"/>
      </p:ext>
    </p:ext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Resim 7" descr="giyim, iç mekan, kişi, şahıs, duvar içeren bir resim&#10;&#10;Açıklama otomatik olarak oluşturuldu">
            <a:extLst>
              <a:ext uri="{FF2B5EF4-FFF2-40B4-BE49-F238E27FC236}">
                <a16:creationId xmlns:a16="http://schemas.microsoft.com/office/drawing/2014/main" id="{E5A254B5-CFA8-D1A8-37F6-5512FB9E2B4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23880" r="-3" b="-3"/>
          <a:stretch/>
        </p:blipFill>
        <p:spPr>
          <a:xfrm>
            <a:off x="5622233" y="10"/>
            <a:ext cx="6569769" cy="3750724"/>
          </a:xfrm>
          <a:custGeom>
            <a:avLst/>
            <a:gdLst/>
            <a:ahLst/>
            <a:cxnLst/>
            <a:rect l="l" t="t" r="r" b="b"/>
            <a:pathLst>
              <a:path w="6569769" h="3750734">
                <a:moveTo>
                  <a:pt x="1738471" y="0"/>
                </a:moveTo>
                <a:lnTo>
                  <a:pt x="6569769" y="0"/>
                </a:lnTo>
                <a:lnTo>
                  <a:pt x="6569769" y="3750734"/>
                </a:lnTo>
                <a:lnTo>
                  <a:pt x="0" y="3750734"/>
                </a:lnTo>
                <a:close/>
              </a:path>
            </a:pathLst>
          </a:custGeom>
          <a:solidFill>
            <a:srgbClr val="FFFFFF"/>
          </a:solidFill>
          <a:scene3d>
            <a:camera prst="orthographicFront"/>
            <a:lightRig rig="threePt" dir="t">
              <a:rot lat="0" lon="0" rev="2700000"/>
            </a:lightRig>
          </a:scene3d>
          <a:sp3d contourW="6350">
            <a:bevelT h="38100"/>
            <a:contourClr>
              <a:srgbClr val="C0C0C0"/>
            </a:contourClr>
          </a:sp3d>
        </p:spPr>
      </p:pic>
      <p:pic>
        <p:nvPicPr>
          <p:cNvPr id="7" name="Resim 6" descr="giyim, adam, insan, iç mekan, duvar içeren bir resim&#10;&#10;Açıklama otomatik olarak oluşturuldu">
            <a:extLst>
              <a:ext uri="{FF2B5EF4-FFF2-40B4-BE49-F238E27FC236}">
                <a16:creationId xmlns:a16="http://schemas.microsoft.com/office/drawing/2014/main" id="{FE94DF40-DF98-0FBF-26C3-885D5212304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48086" b="2474"/>
          <a:stretch/>
        </p:blipFill>
        <p:spPr>
          <a:xfrm>
            <a:off x="4182011" y="3887894"/>
            <a:ext cx="8009991" cy="2970106"/>
          </a:xfrm>
          <a:custGeom>
            <a:avLst/>
            <a:gdLst/>
            <a:ahLst/>
            <a:cxnLst/>
            <a:rect l="l" t="t" r="r" b="b"/>
            <a:pathLst>
              <a:path w="8009991" h="2970106">
                <a:moveTo>
                  <a:pt x="1376648" y="0"/>
                </a:moveTo>
                <a:lnTo>
                  <a:pt x="8009991" y="0"/>
                </a:lnTo>
                <a:lnTo>
                  <a:pt x="8009991" y="2970106"/>
                </a:lnTo>
                <a:lnTo>
                  <a:pt x="0" y="2970106"/>
                </a:lnTo>
                <a:close/>
              </a:path>
            </a:pathLst>
          </a:custGeom>
          <a:solidFill>
            <a:srgbClr val="FFFFFF"/>
          </a:solidFill>
          <a:scene3d>
            <a:camera prst="orthographicFront"/>
            <a:lightRig rig="threePt" dir="t">
              <a:rot lat="0" lon="0" rev="2700000"/>
            </a:lightRig>
          </a:scene3d>
          <a:sp3d contourW="6350">
            <a:bevelT h="38100"/>
            <a:contourClr>
              <a:srgbClr val="C0C0C0"/>
            </a:contourClr>
          </a:sp3d>
        </p:spPr>
      </p:pic>
      <p:pic>
        <p:nvPicPr>
          <p:cNvPr id="2" name="Resim 1" descr="metin, el yazısı, mürekkep, yazı tipi içeren bir resim&#10;&#10;Açıklama otomatik olarak oluşturuldu">
            <a:extLst>
              <a:ext uri="{FF2B5EF4-FFF2-40B4-BE49-F238E27FC236}">
                <a16:creationId xmlns:a16="http://schemas.microsoft.com/office/drawing/2014/main" id="{9686008C-53F0-418F-BF95-F9F2454AB916}"/>
              </a:ext>
            </a:extLst>
          </p:cNvPr>
          <p:cNvPicPr>
            <a:picLocks noChangeAspect="1"/>
          </p:cNvPicPr>
          <p:nvPr/>
        </p:nvPicPr>
        <p:blipFill rotWithShape="1">
          <a:blip r:embed="rId5">
            <a:extLst>
              <a:ext uri="{28A0092B-C50C-407E-A947-70E740481C1C}">
                <a14:useLocalDpi xmlns:a14="http://schemas.microsoft.com/office/drawing/2010/main" val="0"/>
              </a:ext>
            </a:extLst>
          </a:blip>
          <a:srcRect t="8833" r="1" b="26501"/>
          <a:stretch/>
        </p:blipFill>
        <p:spPr>
          <a:xfrm>
            <a:off x="-2" y="0"/>
            <a:ext cx="7503091" cy="6857990"/>
          </a:xfrm>
          <a:custGeom>
            <a:avLst/>
            <a:gdLst/>
            <a:ahLst/>
            <a:cxnLst/>
            <a:rect l="l" t="t" r="r" b="b"/>
            <a:pathLst>
              <a:path w="7503111" h="6858000">
                <a:moveTo>
                  <a:pt x="0" y="0"/>
                </a:moveTo>
                <a:lnTo>
                  <a:pt x="677334" y="0"/>
                </a:lnTo>
                <a:lnTo>
                  <a:pt x="1168036" y="0"/>
                </a:lnTo>
                <a:lnTo>
                  <a:pt x="1205499" y="0"/>
                </a:lnTo>
                <a:lnTo>
                  <a:pt x="1647632" y="0"/>
                </a:lnTo>
                <a:lnTo>
                  <a:pt x="7215401" y="0"/>
                </a:lnTo>
                <a:lnTo>
                  <a:pt x="4041567" y="6852993"/>
                </a:lnTo>
                <a:lnTo>
                  <a:pt x="7503111" y="6852993"/>
                </a:lnTo>
                <a:lnTo>
                  <a:pt x="7503111" y="6852994"/>
                </a:lnTo>
                <a:lnTo>
                  <a:pt x="1647632" y="6852994"/>
                </a:lnTo>
                <a:lnTo>
                  <a:pt x="1647632" y="6858000"/>
                </a:lnTo>
                <a:lnTo>
                  <a:pt x="0" y="6858000"/>
                </a:lnTo>
                <a:close/>
              </a:path>
            </a:pathLst>
          </a:custGeom>
        </p:spPr>
      </p:pic>
    </p:spTree>
    <p:extLst>
      <p:ext uri="{BB962C8B-B14F-4D97-AF65-F5344CB8AC3E}">
        <p14:creationId xmlns:p14="http://schemas.microsoft.com/office/powerpoint/2010/main" val="3189084037"/>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47B981-CA6C-0A39-A4C1-36947E65D254}"/>
            </a:ext>
          </a:extLst>
        </p:cNvPr>
        <p:cNvGrpSpPr/>
        <p:nvPr/>
      </p:nvGrpSpPr>
      <p:grpSpPr>
        <a:xfrm>
          <a:off x="0" y="0"/>
          <a:ext cx="0" cy="0"/>
          <a:chOff x="0" y="0"/>
          <a:chExt cx="0" cy="0"/>
        </a:xfrm>
      </p:grpSpPr>
      <p:pic>
        <p:nvPicPr>
          <p:cNvPr id="2" name="object 2">
            <a:extLst>
              <a:ext uri="{FF2B5EF4-FFF2-40B4-BE49-F238E27FC236}">
                <a16:creationId xmlns:a16="http://schemas.microsoft.com/office/drawing/2014/main" id="{2A03EF16-D2F8-6773-8117-1123A4B95332}"/>
              </a:ext>
            </a:extLst>
          </p:cNvPr>
          <p:cNvPicPr/>
          <p:nvPr/>
        </p:nvPicPr>
        <p:blipFill>
          <a:blip r:embed="rId3" cstate="print"/>
          <a:stretch>
            <a:fillRect/>
          </a:stretch>
        </p:blipFill>
        <p:spPr>
          <a:xfrm>
            <a:off x="12192" y="399010"/>
            <a:ext cx="12167615" cy="6271949"/>
          </a:xfrm>
          <a:prstGeom prst="rect">
            <a:avLst/>
          </a:prstGeom>
        </p:spPr>
      </p:pic>
      <p:pic>
        <p:nvPicPr>
          <p:cNvPr id="3" name="object 2">
            <a:extLst>
              <a:ext uri="{FF2B5EF4-FFF2-40B4-BE49-F238E27FC236}">
                <a16:creationId xmlns:a16="http://schemas.microsoft.com/office/drawing/2014/main" id="{5B69DCCC-A519-1D99-AC89-AF4EE585873B}"/>
              </a:ext>
            </a:extLst>
          </p:cNvPr>
          <p:cNvPicPr/>
          <p:nvPr/>
        </p:nvPicPr>
        <p:blipFill>
          <a:blip r:embed="rId4" cstate="print"/>
          <a:stretch>
            <a:fillRect/>
          </a:stretch>
        </p:blipFill>
        <p:spPr>
          <a:xfrm>
            <a:off x="12193" y="230953"/>
            <a:ext cx="12179807" cy="6440005"/>
          </a:xfrm>
          <a:prstGeom prst="rect">
            <a:avLst/>
          </a:prstGeom>
        </p:spPr>
      </p:pic>
      <p:pic>
        <p:nvPicPr>
          <p:cNvPr id="6" name="Resim 5" descr="grafik, grafik tasarım, yazı tipi, logo içeren bir resim&#10;&#10;Açıklama otomatik olarak oluşturuldu">
            <a:extLst>
              <a:ext uri="{FF2B5EF4-FFF2-40B4-BE49-F238E27FC236}">
                <a16:creationId xmlns:a16="http://schemas.microsoft.com/office/drawing/2014/main" id="{B2B3D394-3628-31D9-43BD-CA725629322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246646" y="93347"/>
            <a:ext cx="3037330" cy="1069576"/>
          </a:xfrm>
          <a:prstGeom prst="rect">
            <a:avLst/>
          </a:prstGeom>
        </p:spPr>
      </p:pic>
      <p:sp>
        <p:nvSpPr>
          <p:cNvPr id="4" name="Metin kutusu 3">
            <a:extLst>
              <a:ext uri="{FF2B5EF4-FFF2-40B4-BE49-F238E27FC236}">
                <a16:creationId xmlns:a16="http://schemas.microsoft.com/office/drawing/2014/main" id="{975D9CA6-DE0C-3CF2-CF85-6CA38AD58C17}"/>
              </a:ext>
            </a:extLst>
          </p:cNvPr>
          <p:cNvSpPr txBox="1"/>
          <p:nvPr/>
        </p:nvSpPr>
        <p:spPr>
          <a:xfrm>
            <a:off x="548640" y="1767846"/>
            <a:ext cx="10629458" cy="5355312"/>
          </a:xfrm>
          <a:prstGeom prst="rect">
            <a:avLst/>
          </a:prstGeom>
          <a:noFill/>
        </p:spPr>
        <p:txBody>
          <a:bodyPr wrap="square" rtlCol="0">
            <a:spAutoFit/>
          </a:bodyPr>
          <a:lstStyle/>
          <a:p>
            <a:pPr lvl="1" algn="just"/>
            <a:r>
              <a:rPr lang="en-US" sz="2400" b="1" i="0" dirty="0">
                <a:solidFill>
                  <a:srgbClr val="000000"/>
                </a:solidFill>
                <a:effectLst/>
                <a:latin typeface="Times New Roman" panose="02020603050405020304" pitchFamily="18" charset="0"/>
                <a:cs typeface="Times New Roman" panose="02020603050405020304" pitchFamily="18" charset="0"/>
              </a:rPr>
              <a:t>49th Session of the Council of Foreign Ministers of the Organization of Islamic Cooperation</a:t>
            </a:r>
            <a:r>
              <a:rPr lang="tr-TR" sz="2400" b="1" i="0" dirty="0">
                <a:solidFill>
                  <a:srgbClr val="000000"/>
                </a:solidFill>
                <a:effectLst/>
                <a:latin typeface="Times New Roman" panose="02020603050405020304" pitchFamily="18" charset="0"/>
                <a:cs typeface="Times New Roman" panose="02020603050405020304" pitchFamily="18" charset="0"/>
              </a:rPr>
              <a:t> (OIC)</a:t>
            </a:r>
          </a:p>
          <a:p>
            <a:pPr lvl="1" algn="just"/>
            <a:endParaRPr lang="tr-TR" b="1" i="0" dirty="0">
              <a:solidFill>
                <a:srgbClr val="000000"/>
              </a:solidFill>
              <a:effectLst/>
              <a:latin typeface="Times New Roman" panose="02020603050405020304" pitchFamily="18" charset="0"/>
              <a:cs typeface="Times New Roman" panose="02020603050405020304" pitchFamily="18" charset="0"/>
            </a:endParaRPr>
          </a:p>
          <a:p>
            <a:pPr marL="1200150" lvl="2" indent="-285750" algn="just">
              <a:buFont typeface="Arial" panose="020B0604020202020204" pitchFamily="34" charset="0"/>
              <a:buChar char="•"/>
            </a:pPr>
            <a:r>
              <a:rPr lang="en-US" sz="2000" b="0" i="0" dirty="0">
                <a:solidFill>
                  <a:srgbClr val="000000"/>
                </a:solidFill>
                <a:effectLst/>
                <a:latin typeface="Times New Roman" panose="02020603050405020304" pitchFamily="18" charset="0"/>
                <a:cs typeface="Times New Roman" panose="02020603050405020304" pitchFamily="18" charset="0"/>
              </a:rPr>
              <a:t>9th Session of the Council of Foreign Ministers of the </a:t>
            </a:r>
            <a:r>
              <a:rPr lang="tr-TR" sz="2000" b="0" i="0" dirty="0">
                <a:solidFill>
                  <a:srgbClr val="000000"/>
                </a:solidFill>
                <a:effectLst/>
                <a:latin typeface="Times New Roman" panose="02020603050405020304" pitchFamily="18" charset="0"/>
                <a:cs typeface="Times New Roman" panose="02020603050405020304" pitchFamily="18" charset="0"/>
              </a:rPr>
              <a:t>OIC </a:t>
            </a:r>
            <a:r>
              <a:rPr lang="en-US" sz="2000" b="0" i="0" dirty="0">
                <a:solidFill>
                  <a:srgbClr val="000000"/>
                </a:solidFill>
                <a:effectLst/>
                <a:latin typeface="Times New Roman" panose="02020603050405020304" pitchFamily="18" charset="0"/>
                <a:cs typeface="Times New Roman" panose="02020603050405020304" pitchFamily="18" charset="0"/>
              </a:rPr>
              <a:t>held in Nouakchott, Islamic Republic of Mauritania, on 16 – 17 March 2023</a:t>
            </a:r>
            <a:r>
              <a:rPr lang="tr-TR" sz="2000" b="0" i="0" dirty="0">
                <a:solidFill>
                  <a:srgbClr val="000000"/>
                </a:solidFill>
                <a:effectLst/>
                <a:latin typeface="Times New Roman" panose="02020603050405020304" pitchFamily="18" charset="0"/>
                <a:cs typeface="Times New Roman" panose="02020603050405020304" pitchFamily="18" charset="0"/>
              </a:rPr>
              <a:t>.</a:t>
            </a:r>
          </a:p>
          <a:p>
            <a:endParaRPr lang="tr-TR" sz="2000" dirty="0">
              <a:latin typeface="Times New Roman" panose="02020603050405020304" pitchFamily="18" charset="0"/>
              <a:cs typeface="Times New Roman" panose="02020603050405020304" pitchFamily="18" charset="0"/>
            </a:endParaRPr>
          </a:p>
          <a:p>
            <a:pPr marL="1200150" lvl="2" indent="-285750">
              <a:buFont typeface="Arial" panose="020B0604020202020204" pitchFamily="34" charset="0"/>
              <a:buChar char="•"/>
            </a:pPr>
            <a:r>
              <a:rPr lang="tr-TR" sz="2000" dirty="0" err="1">
                <a:latin typeface="Times New Roman" panose="02020603050405020304" pitchFamily="18" charset="0"/>
                <a:cs typeface="Times New Roman" panose="02020603050405020304" pitchFamily="18" charset="0"/>
              </a:rPr>
              <a:t>In</a:t>
            </a:r>
            <a:r>
              <a:rPr lang="tr-TR" sz="2000" dirty="0">
                <a:latin typeface="Times New Roman" panose="02020603050405020304" pitchFamily="18" charset="0"/>
                <a:cs typeface="Times New Roman" panose="02020603050405020304" pitchFamily="18" charset="0"/>
              </a:rPr>
              <a:t> </a:t>
            </a:r>
            <a:r>
              <a:rPr lang="tr-TR" sz="2000" dirty="0" err="1">
                <a:latin typeface="Times New Roman" panose="02020603050405020304" pitchFamily="18" charset="0"/>
                <a:cs typeface="Times New Roman" panose="02020603050405020304" pitchFamily="18" charset="0"/>
              </a:rPr>
              <a:t>that</a:t>
            </a:r>
            <a:r>
              <a:rPr lang="tr-TR" sz="2000" dirty="0">
                <a:latin typeface="Times New Roman" panose="02020603050405020304" pitchFamily="18" charset="0"/>
                <a:cs typeface="Times New Roman" panose="02020603050405020304" pitchFamily="18" charset="0"/>
              </a:rPr>
              <a:t> </a:t>
            </a:r>
            <a:r>
              <a:rPr lang="tr-TR" sz="2000" dirty="0" err="1">
                <a:latin typeface="Times New Roman" panose="02020603050405020304" pitchFamily="18" charset="0"/>
                <a:cs typeface="Times New Roman" panose="02020603050405020304" pitchFamily="18" charset="0"/>
              </a:rPr>
              <a:t>meeting</a:t>
            </a:r>
            <a:r>
              <a:rPr lang="tr-TR" sz="2000" dirty="0">
                <a:latin typeface="Times New Roman" panose="02020603050405020304" pitchFamily="18" charset="0"/>
                <a:cs typeface="Times New Roman" panose="02020603050405020304" pitchFamily="18" charset="0"/>
              </a:rPr>
              <a:t>, </a:t>
            </a:r>
            <a:r>
              <a:rPr lang="en-US" sz="2000" dirty="0">
                <a:latin typeface="Times New Roman" panose="02020603050405020304" pitchFamily="18" charset="0"/>
                <a:cs typeface="Times New Roman" panose="02020603050405020304" pitchFamily="18" charset="0"/>
              </a:rPr>
              <a:t>IFHAB</a:t>
            </a:r>
            <a:r>
              <a:rPr lang="tr-TR" sz="2000" dirty="0">
                <a:latin typeface="Times New Roman" panose="02020603050405020304" pitchFamily="18" charset="0"/>
                <a:cs typeface="Times New Roman" panose="02020603050405020304" pitchFamily="18" charset="0"/>
              </a:rPr>
              <a:t> has </a:t>
            </a:r>
            <a:r>
              <a:rPr lang="tr-TR" sz="2000" dirty="0" err="1">
                <a:latin typeface="Times New Roman" panose="02020603050405020304" pitchFamily="18" charset="0"/>
                <a:cs typeface="Times New Roman" panose="02020603050405020304" pitchFamily="18" charset="0"/>
              </a:rPr>
              <a:t>been</a:t>
            </a:r>
            <a:r>
              <a:rPr lang="tr-TR" sz="2000" dirty="0">
                <a:latin typeface="Times New Roman" panose="02020603050405020304" pitchFamily="18" charset="0"/>
                <a:cs typeface="Times New Roman" panose="02020603050405020304" pitchFamily="18" charset="0"/>
              </a:rPr>
              <a:t> </a:t>
            </a:r>
            <a:r>
              <a:rPr lang="tr-TR" sz="2000" dirty="0" err="1">
                <a:latin typeface="Times New Roman" panose="02020603050405020304" pitchFamily="18" charset="0"/>
                <a:cs typeface="Times New Roman" panose="02020603050405020304" pitchFamily="18" charset="0"/>
              </a:rPr>
              <a:t>given</a:t>
            </a:r>
            <a:r>
              <a:rPr lang="tr-TR" sz="2000" dirty="0">
                <a:latin typeface="Times New Roman" panose="02020603050405020304" pitchFamily="18" charset="0"/>
                <a:cs typeface="Times New Roman" panose="02020603050405020304" pitchFamily="18" charset="0"/>
              </a:rPr>
              <a:t> </a:t>
            </a:r>
            <a:r>
              <a:rPr lang="en-US" sz="2000" dirty="0">
                <a:latin typeface="Times New Roman" panose="02020603050405020304" pitchFamily="18" charset="0"/>
                <a:cs typeface="Times New Roman" panose="02020603050405020304" pitchFamily="18" charset="0"/>
              </a:rPr>
              <a:t>OIC </a:t>
            </a:r>
            <a:r>
              <a:rPr lang="tr-TR" sz="2000" dirty="0">
                <a:latin typeface="Times New Roman" panose="02020603050405020304" pitchFamily="18" charset="0"/>
                <a:cs typeface="Times New Roman" panose="02020603050405020304" pitchFamily="18" charset="0"/>
              </a:rPr>
              <a:t>a</a:t>
            </a:r>
            <a:r>
              <a:rPr lang="en-US" sz="2000" dirty="0" err="1">
                <a:latin typeface="Times New Roman" panose="02020603050405020304" pitchFamily="18" charset="0"/>
                <a:cs typeface="Times New Roman" panose="02020603050405020304" pitchFamily="18" charset="0"/>
              </a:rPr>
              <a:t>ffiliated</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statu</a:t>
            </a:r>
            <a:r>
              <a:rPr lang="tr-TR" sz="2000" dirty="0">
                <a:latin typeface="Times New Roman" panose="02020603050405020304" pitchFamily="18" charset="0"/>
                <a:cs typeface="Times New Roman" panose="02020603050405020304" pitchFamily="18" charset="0"/>
              </a:rPr>
              <a:t>s.</a:t>
            </a:r>
          </a:p>
          <a:p>
            <a:pPr marL="1200150" lvl="2" indent="-285750">
              <a:buFont typeface="Arial" panose="020B0604020202020204" pitchFamily="34" charset="0"/>
              <a:buChar char="•"/>
            </a:pPr>
            <a:endParaRPr lang="tr-TR" sz="2000" b="1" dirty="0">
              <a:effectLst/>
              <a:latin typeface="Times New Roman" panose="02020603050405020304" pitchFamily="18" charset="0"/>
              <a:ea typeface="Calibri" panose="020F0502020204030204" pitchFamily="34" charset="0"/>
              <a:cs typeface="Times New Roman" panose="02020603050405020304" pitchFamily="18" charset="0"/>
            </a:endParaRPr>
          </a:p>
          <a:p>
            <a:pPr lvl="2"/>
            <a:r>
              <a:rPr lang="en" sz="2000" b="1" dirty="0">
                <a:effectLst/>
                <a:latin typeface="Times New Roman" panose="02020603050405020304" pitchFamily="18" charset="0"/>
                <a:ea typeface="Calibri" panose="020F0502020204030204" pitchFamily="34" charset="0"/>
              </a:rPr>
              <a:t>IFHAB is an international, independent, impartial, non-governmental and non-profit organization</a:t>
            </a:r>
            <a:r>
              <a:rPr lang="tr-TR" sz="2000" b="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a:t>
            </a:r>
          </a:p>
          <a:p>
            <a:pPr lvl="2"/>
            <a:endParaRPr lang="tr-TR" sz="2000" b="1" dirty="0">
              <a:solidFill>
                <a:srgbClr val="000000"/>
              </a:solidFill>
              <a:latin typeface="Times New Roman" panose="02020603050405020304" pitchFamily="18" charset="0"/>
              <a:cs typeface="Times New Roman" panose="02020603050405020304" pitchFamily="18" charset="0"/>
            </a:endParaRPr>
          </a:p>
          <a:p>
            <a:pPr lvl="2"/>
            <a:r>
              <a:rPr lang="en" sz="2000" b="1" dirty="0">
                <a:latin typeface="Times New Roman" panose="02020603050405020304" pitchFamily="18" charset="0"/>
              </a:rPr>
              <a:t>IFHAB Secretariat </a:t>
            </a:r>
            <a:r>
              <a:rPr lang="en" sz="2000" b="1" dirty="0">
                <a:effectLst/>
                <a:latin typeface="Times New Roman" panose="02020603050405020304" pitchFamily="18" charset="0"/>
                <a:ea typeface="Calibri" panose="020F0502020204030204" pitchFamily="34" charset="0"/>
              </a:rPr>
              <a:t>was established in Mecca, Kingdom of Saudi Arabia.</a:t>
            </a:r>
            <a:endParaRPr lang="tr-TR" sz="2000" b="1" dirty="0">
              <a:latin typeface="Times New Roman" panose="02020603050405020304" pitchFamily="18" charset="0"/>
              <a:ea typeface="Calibri" panose="020F0502020204030204" pitchFamily="34" charset="0"/>
            </a:endParaRPr>
          </a:p>
          <a:p>
            <a:pPr marL="1200150" lvl="2" indent="-285750">
              <a:buFont typeface="Arial" panose="020B0604020202020204" pitchFamily="34" charset="0"/>
              <a:buChar char="•"/>
            </a:pPr>
            <a:endParaRPr lang="tr-TR" sz="2400"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endParaRPr lang="tr-TR" dirty="0">
              <a:solidFill>
                <a:srgbClr val="000000"/>
              </a:solidFill>
              <a:latin typeface="ITC Handel Arabic"/>
            </a:endParaRPr>
          </a:p>
          <a:p>
            <a:endParaRPr lang="tr-TR" dirty="0">
              <a:solidFill>
                <a:srgbClr val="000000"/>
              </a:solidFill>
              <a:latin typeface="ITC Handel Arabic"/>
            </a:endParaRPr>
          </a:p>
          <a:p>
            <a:endParaRPr lang="tr-TR" dirty="0">
              <a:solidFill>
                <a:srgbClr val="000000"/>
              </a:solidFill>
              <a:latin typeface="ITC Handel Arabic"/>
            </a:endParaRPr>
          </a:p>
          <a:p>
            <a:endParaRPr lang="tr-TR" dirty="0"/>
          </a:p>
        </p:txBody>
      </p:sp>
      <p:sp>
        <p:nvSpPr>
          <p:cNvPr id="5" name="Metin kutusu 4">
            <a:extLst>
              <a:ext uri="{FF2B5EF4-FFF2-40B4-BE49-F238E27FC236}">
                <a16:creationId xmlns:a16="http://schemas.microsoft.com/office/drawing/2014/main" id="{32DA347B-64B9-682E-F309-639ED289F48F}"/>
              </a:ext>
            </a:extLst>
          </p:cNvPr>
          <p:cNvSpPr txBox="1"/>
          <p:nvPr/>
        </p:nvSpPr>
        <p:spPr>
          <a:xfrm>
            <a:off x="2134257" y="729485"/>
            <a:ext cx="7215807" cy="707886"/>
          </a:xfrm>
          <a:prstGeom prst="rect">
            <a:avLst/>
          </a:prstGeom>
          <a:noFill/>
        </p:spPr>
        <p:txBody>
          <a:bodyPr wrap="square" rtlCol="0">
            <a:spAutoFit/>
          </a:bodyPr>
          <a:lstStyle/>
          <a:p>
            <a:r>
              <a:rPr lang="en" sz="2000" b="1" dirty="0">
                <a:latin typeface="Avenir Next LT Pro" panose="020B0504020202020204" pitchFamily="34" charset="-94"/>
                <a:cs typeface="Times New Roman" panose="02020603050405020304" pitchFamily="18" charset="0"/>
              </a:rPr>
              <a:t>Establishment Process of </a:t>
            </a:r>
            <a:r>
              <a:rPr lang="tr-TR" sz="2000" b="1" dirty="0">
                <a:latin typeface="Avenir Next LT Pro" panose="020B0504020202020204" pitchFamily="34" charset="-94"/>
                <a:cs typeface="Times New Roman" panose="02020603050405020304" pitchFamily="18" charset="0"/>
              </a:rPr>
              <a:t>Islamic Forum </a:t>
            </a:r>
            <a:r>
              <a:rPr lang="tr-TR" sz="2000" b="1" dirty="0" err="1">
                <a:latin typeface="Avenir Next LT Pro" panose="020B0504020202020204" pitchFamily="34" charset="-94"/>
                <a:cs typeface="Times New Roman" panose="02020603050405020304" pitchFamily="18" charset="0"/>
              </a:rPr>
              <a:t>for</a:t>
            </a:r>
            <a:r>
              <a:rPr lang="tr-TR" sz="2000" b="1" dirty="0">
                <a:latin typeface="Avenir Next LT Pro" panose="020B0504020202020204" pitchFamily="34" charset="-94"/>
                <a:cs typeface="Times New Roman" panose="02020603050405020304" pitchFamily="18" charset="0"/>
              </a:rPr>
              <a:t> Halal Accreditation </a:t>
            </a:r>
            <a:r>
              <a:rPr lang="tr-TR" sz="2000" b="1" dirty="0" err="1">
                <a:latin typeface="Avenir Next LT Pro" panose="020B0504020202020204" pitchFamily="34" charset="-94"/>
                <a:cs typeface="Times New Roman" panose="02020603050405020304" pitchFamily="18" charset="0"/>
              </a:rPr>
              <a:t>Bodies</a:t>
            </a:r>
            <a:r>
              <a:rPr lang="tr-TR" sz="2000" b="1" dirty="0">
                <a:latin typeface="Avenir Next LT Pro" panose="020B0504020202020204" pitchFamily="34" charset="-94"/>
                <a:cs typeface="Times New Roman" panose="02020603050405020304" pitchFamily="18" charset="0"/>
              </a:rPr>
              <a:t> (IFHAB)</a:t>
            </a:r>
            <a:endParaRPr lang="en" sz="2000" b="1" dirty="0">
              <a:latin typeface="Avenir Next LT Pro" panose="020B0504020202020204" pitchFamily="34" charset="-94"/>
              <a:cs typeface="Times New Roman" panose="02020603050405020304" pitchFamily="18" charset="0"/>
            </a:endParaRPr>
          </a:p>
        </p:txBody>
      </p:sp>
      <p:sp>
        <p:nvSpPr>
          <p:cNvPr id="7" name="Dikdörtgen 6">
            <a:extLst>
              <a:ext uri="{FF2B5EF4-FFF2-40B4-BE49-F238E27FC236}">
                <a16:creationId xmlns:a16="http://schemas.microsoft.com/office/drawing/2014/main" id="{586F106A-B678-19F4-444D-6F7FCE7E0171}"/>
              </a:ext>
            </a:extLst>
          </p:cNvPr>
          <p:cNvSpPr/>
          <p:nvPr/>
        </p:nvSpPr>
        <p:spPr>
          <a:xfrm>
            <a:off x="314325" y="161925"/>
            <a:ext cx="1590675" cy="1438275"/>
          </a:xfrm>
          <a:prstGeom prst="rect">
            <a:avLst/>
          </a:prstGeom>
          <a:solidFill>
            <a:srgbClr val="FFFFFF"/>
          </a:solidFill>
          <a:ln w="12700" cap="flat">
            <a:solidFill>
              <a:schemeClr val="bg1"/>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tr-TR" sz="1800" b="0" i="0" u="none" strike="noStrike" cap="none" spc="0" normalizeH="0" baseline="0">
              <a:ln>
                <a:noFill/>
              </a:ln>
              <a:solidFill>
                <a:srgbClr val="000000"/>
              </a:solidFill>
              <a:effectLst/>
              <a:uFillTx/>
              <a:latin typeface="+mn-lt"/>
              <a:ea typeface="+mn-ea"/>
              <a:cs typeface="+mn-cs"/>
              <a:sym typeface="Calibri"/>
            </a:endParaRPr>
          </a:p>
        </p:txBody>
      </p:sp>
      <p:pic>
        <p:nvPicPr>
          <p:cNvPr id="8" name="Resim 7" descr="grafik, yazı tipi, grafik tasarım, logo içeren bir resim&#10;&#10;Yapay zeka tarafından oluşturulmuş içerik yanlış olabilir.">
            <a:extLst>
              <a:ext uri="{FF2B5EF4-FFF2-40B4-BE49-F238E27FC236}">
                <a16:creationId xmlns:a16="http://schemas.microsoft.com/office/drawing/2014/main" id="{7A18AEB6-4867-4BEA-86F2-916758C2239C}"/>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66082" y="233997"/>
            <a:ext cx="1452877" cy="1042987"/>
          </a:xfrm>
          <a:prstGeom prst="rect">
            <a:avLst/>
          </a:prstGeom>
        </p:spPr>
      </p:pic>
    </p:spTree>
    <p:extLst>
      <p:ext uri="{BB962C8B-B14F-4D97-AF65-F5344CB8AC3E}">
        <p14:creationId xmlns:p14="http://schemas.microsoft.com/office/powerpoint/2010/main" val="3078425192"/>
      </p:ext>
    </p:extLst>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3" cstate="print"/>
          <a:stretch>
            <a:fillRect/>
          </a:stretch>
        </p:blipFill>
        <p:spPr>
          <a:xfrm>
            <a:off x="12192" y="399010"/>
            <a:ext cx="12167615" cy="6271949"/>
          </a:xfrm>
          <a:prstGeom prst="rect">
            <a:avLst/>
          </a:prstGeom>
        </p:spPr>
      </p:pic>
      <p:pic>
        <p:nvPicPr>
          <p:cNvPr id="3" name="object 2">
            <a:extLst>
              <a:ext uri="{FF2B5EF4-FFF2-40B4-BE49-F238E27FC236}">
                <a16:creationId xmlns:a16="http://schemas.microsoft.com/office/drawing/2014/main" id="{E8480707-4CAE-1598-F2EE-6F9ED543FEE2}"/>
              </a:ext>
            </a:extLst>
          </p:cNvPr>
          <p:cNvPicPr/>
          <p:nvPr/>
        </p:nvPicPr>
        <p:blipFill>
          <a:blip r:embed="rId4" cstate="print"/>
          <a:stretch>
            <a:fillRect/>
          </a:stretch>
        </p:blipFill>
        <p:spPr>
          <a:xfrm>
            <a:off x="0" y="489204"/>
            <a:ext cx="12179807" cy="6368796"/>
          </a:xfrm>
          <a:prstGeom prst="rect">
            <a:avLst/>
          </a:prstGeom>
          <a:solidFill>
            <a:schemeClr val="accent1">
              <a:lumMod val="20000"/>
              <a:lumOff val="80000"/>
            </a:schemeClr>
          </a:solidFill>
        </p:spPr>
      </p:pic>
      <p:pic>
        <p:nvPicPr>
          <p:cNvPr id="6" name="Resim 5" descr="grafik, grafik tasarım, yazı tipi, logo içeren bir resim&#10;&#10;Açıklama otomatik olarak oluşturuldu">
            <a:extLst>
              <a:ext uri="{FF2B5EF4-FFF2-40B4-BE49-F238E27FC236}">
                <a16:creationId xmlns:a16="http://schemas.microsoft.com/office/drawing/2014/main" id="{1BCB9D7B-CEA5-E009-755A-7B8F3851280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246646" y="93347"/>
            <a:ext cx="3037330" cy="1069576"/>
          </a:xfrm>
          <a:prstGeom prst="rect">
            <a:avLst/>
          </a:prstGeom>
        </p:spPr>
      </p:pic>
      <p:sp>
        <p:nvSpPr>
          <p:cNvPr id="4" name="Metin kutusu 3">
            <a:extLst>
              <a:ext uri="{FF2B5EF4-FFF2-40B4-BE49-F238E27FC236}">
                <a16:creationId xmlns:a16="http://schemas.microsoft.com/office/drawing/2014/main" id="{E1FEBBF4-E281-0C8B-0079-ECD68C519A5D}"/>
              </a:ext>
            </a:extLst>
          </p:cNvPr>
          <p:cNvSpPr txBox="1"/>
          <p:nvPr/>
        </p:nvSpPr>
        <p:spPr>
          <a:xfrm>
            <a:off x="2135415" y="991184"/>
            <a:ext cx="5813858" cy="707886"/>
          </a:xfrm>
          <a:prstGeom prst="rect">
            <a:avLst/>
          </a:prstGeom>
          <a:noFill/>
        </p:spPr>
        <p:txBody>
          <a:bodyPr wrap="square" rtlCol="0">
            <a:spAutoFit/>
          </a:bodyPr>
          <a:lstStyle/>
          <a:p>
            <a:r>
              <a:rPr lang="en" sz="2000" b="1" dirty="0">
                <a:latin typeface="Avenir Next LT Pro" panose="020B0504020202020204" pitchFamily="34" charset="-94"/>
                <a:cs typeface="Times New Roman" panose="02020603050405020304" pitchFamily="18" charset="0"/>
              </a:rPr>
              <a:t>Establishment Process of </a:t>
            </a:r>
            <a:r>
              <a:rPr lang="tr-TR" sz="2000" b="1" dirty="0">
                <a:latin typeface="Avenir Next LT Pro" panose="020B0504020202020204" pitchFamily="34" charset="-94"/>
                <a:cs typeface="Times New Roman" panose="02020603050405020304" pitchFamily="18" charset="0"/>
              </a:rPr>
              <a:t>Islamic Forum </a:t>
            </a:r>
            <a:r>
              <a:rPr lang="tr-TR" sz="2000" b="1" dirty="0" err="1">
                <a:latin typeface="Avenir Next LT Pro" panose="020B0504020202020204" pitchFamily="34" charset="-94"/>
                <a:cs typeface="Times New Roman" panose="02020603050405020304" pitchFamily="18" charset="0"/>
              </a:rPr>
              <a:t>for</a:t>
            </a:r>
            <a:r>
              <a:rPr lang="tr-TR" sz="2000" b="1" dirty="0">
                <a:latin typeface="Avenir Next LT Pro" panose="020B0504020202020204" pitchFamily="34" charset="-94"/>
                <a:cs typeface="Times New Roman" panose="02020603050405020304" pitchFamily="18" charset="0"/>
              </a:rPr>
              <a:t> Halal Accreditation </a:t>
            </a:r>
            <a:r>
              <a:rPr lang="tr-TR" sz="2000" b="1" dirty="0" err="1">
                <a:latin typeface="Avenir Next LT Pro" panose="020B0504020202020204" pitchFamily="34" charset="-94"/>
                <a:cs typeface="Times New Roman" panose="02020603050405020304" pitchFamily="18" charset="0"/>
              </a:rPr>
              <a:t>Bodies</a:t>
            </a:r>
            <a:r>
              <a:rPr lang="tr-TR" sz="2000" b="1" dirty="0">
                <a:latin typeface="Avenir Next LT Pro" panose="020B0504020202020204" pitchFamily="34" charset="-94"/>
                <a:cs typeface="Times New Roman" panose="02020603050405020304" pitchFamily="18" charset="0"/>
              </a:rPr>
              <a:t> (IFHAB)</a:t>
            </a:r>
            <a:endParaRPr lang="en" sz="2000" b="1" dirty="0" err="1">
              <a:latin typeface="Avenir Next LT Pro" panose="020B0504020202020204" pitchFamily="34" charset="-94"/>
              <a:cs typeface="Times New Roman" panose="02020603050405020304" pitchFamily="18" charset="0"/>
            </a:endParaRPr>
          </a:p>
        </p:txBody>
      </p:sp>
      <p:sp>
        <p:nvSpPr>
          <p:cNvPr id="9" name="Metin kutusu 8">
            <a:extLst>
              <a:ext uri="{FF2B5EF4-FFF2-40B4-BE49-F238E27FC236}">
                <a16:creationId xmlns:a16="http://schemas.microsoft.com/office/drawing/2014/main" id="{44B712F1-93CB-69A1-0573-D6666653B337}"/>
              </a:ext>
            </a:extLst>
          </p:cNvPr>
          <p:cNvSpPr txBox="1"/>
          <p:nvPr/>
        </p:nvSpPr>
        <p:spPr>
          <a:xfrm>
            <a:off x="1549667" y="1744167"/>
            <a:ext cx="10279781" cy="4349909"/>
          </a:xfrm>
          <a:prstGeom prst="rect">
            <a:avLst/>
          </a:prstGeom>
          <a:noFill/>
        </p:spPr>
        <p:txBody>
          <a:bodyPr wrap="square">
            <a:spAutoFit/>
          </a:bodyPr>
          <a:lstStyle/>
          <a:p>
            <a:pPr marL="285750" indent="-285750" algn="just">
              <a:buFont typeface="Wingdings" panose="05000000000000000000" pitchFamily="2" charset="2"/>
              <a:buChar char="v"/>
            </a:pPr>
            <a:r>
              <a:rPr lang="tr-TR" b="1" dirty="0">
                <a:latin typeface="Times New Roman" panose="02020603050405020304" pitchFamily="18" charset="0"/>
                <a:ea typeface="Calibri" panose="020F0502020204030204" pitchFamily="34" charset="0"/>
                <a:cs typeface="Times New Roman" panose="02020603050405020304" pitchFamily="18" charset="0"/>
              </a:rPr>
              <a:t>IFHAB</a:t>
            </a:r>
            <a:r>
              <a:rPr lang="en-US" b="1" dirty="0">
                <a:latin typeface="Times New Roman" panose="02020603050405020304" pitchFamily="18" charset="0"/>
                <a:ea typeface="Calibri" panose="020F0502020204030204" pitchFamily="34" charset="0"/>
                <a:cs typeface="Times New Roman" panose="02020603050405020304" pitchFamily="18" charset="0"/>
              </a:rPr>
              <a:t> will facilitate halal trade and support regulators by operating a mutual recognition arrangement among the Organization of Islamic Cooperation (OIC) Halal Accreditation Bodies (HABs) in order that the</a:t>
            </a:r>
            <a:r>
              <a:rPr lang="tr-TR" b="1" dirty="0">
                <a:latin typeface="Times New Roman" panose="02020603050405020304" pitchFamily="18" charset="0"/>
                <a:ea typeface="Calibri" panose="020F0502020204030204" pitchFamily="34" charset="0"/>
                <a:cs typeface="Times New Roman" panose="02020603050405020304" pitchFamily="18" charset="0"/>
              </a:rPr>
              <a:t> </a:t>
            </a:r>
            <a:r>
              <a:rPr lang="tr-TR" b="1" dirty="0" err="1">
                <a:latin typeface="Times New Roman" panose="02020603050405020304" pitchFamily="18" charset="0"/>
                <a:ea typeface="Calibri" panose="020F0502020204030204" pitchFamily="34" charset="0"/>
                <a:cs typeface="Times New Roman" panose="02020603050405020304" pitchFamily="18" charset="0"/>
              </a:rPr>
              <a:t>halal</a:t>
            </a:r>
            <a:r>
              <a:rPr lang="en-US" b="1" dirty="0">
                <a:latin typeface="Times New Roman" panose="02020603050405020304" pitchFamily="18" charset="0"/>
                <a:ea typeface="Calibri" panose="020F0502020204030204" pitchFamily="34" charset="0"/>
                <a:cs typeface="Times New Roman" panose="02020603050405020304" pitchFamily="18" charset="0"/>
              </a:rPr>
              <a:t> </a:t>
            </a:r>
            <a:r>
              <a:rPr lang="tr-TR" b="1" dirty="0" err="1">
                <a:latin typeface="Times New Roman" panose="02020603050405020304" pitchFamily="18" charset="0"/>
                <a:ea typeface="Calibri" panose="020F0502020204030204" pitchFamily="34" charset="0"/>
                <a:cs typeface="Times New Roman" panose="02020603050405020304" pitchFamily="18" charset="0"/>
              </a:rPr>
              <a:t>certificates</a:t>
            </a:r>
            <a:r>
              <a:rPr lang="en-US" b="1" dirty="0">
                <a:latin typeface="Times New Roman" panose="02020603050405020304" pitchFamily="18" charset="0"/>
                <a:ea typeface="Calibri" panose="020F0502020204030204" pitchFamily="34" charset="0"/>
                <a:cs typeface="Times New Roman" panose="02020603050405020304" pitchFamily="18" charset="0"/>
              </a:rPr>
              <a:t> issued by</a:t>
            </a:r>
            <a:r>
              <a:rPr lang="tr-TR" b="1" dirty="0">
                <a:latin typeface="Times New Roman" panose="02020603050405020304" pitchFamily="18" charset="0"/>
                <a:ea typeface="Calibri" panose="020F0502020204030204" pitchFamily="34" charset="0"/>
                <a:cs typeface="Times New Roman" panose="02020603050405020304" pitchFamily="18" charset="0"/>
              </a:rPr>
              <a:t> </a:t>
            </a:r>
            <a:r>
              <a:rPr lang="en-US" b="1" dirty="0">
                <a:latin typeface="Times New Roman" panose="02020603050405020304" pitchFamily="18" charset="0"/>
                <a:ea typeface="Calibri" panose="020F0502020204030204" pitchFamily="34" charset="0"/>
                <a:cs typeface="Times New Roman" panose="02020603050405020304" pitchFamily="18" charset="0"/>
              </a:rPr>
              <a:t>Conformity Assessment Bodies (CABs) accredited by IFHAB members are accepted worldwide</a:t>
            </a:r>
            <a:r>
              <a:rPr lang="tr-TR" b="1" dirty="0">
                <a:latin typeface="Times New Roman" panose="02020603050405020304" pitchFamily="18" charset="0"/>
                <a:ea typeface="Calibri" panose="020F0502020204030204" pitchFamily="34" charset="0"/>
                <a:cs typeface="Times New Roman" panose="02020603050405020304" pitchFamily="18" charset="0"/>
              </a:rPr>
              <a:t> </a:t>
            </a:r>
            <a:r>
              <a:rPr lang="tr-TR" b="1" dirty="0" err="1">
                <a:latin typeface="Times New Roman" panose="02020603050405020304" pitchFamily="18" charset="0"/>
                <a:ea typeface="Calibri" panose="020F0502020204030204" pitchFamily="34" charset="0"/>
                <a:cs typeface="Times New Roman" panose="02020603050405020304" pitchFamily="18" charset="0"/>
              </a:rPr>
              <a:t>among</a:t>
            </a:r>
            <a:r>
              <a:rPr lang="tr-TR" b="1" dirty="0">
                <a:latin typeface="Times New Roman" panose="02020603050405020304" pitchFamily="18" charset="0"/>
                <a:ea typeface="Calibri" panose="020F0502020204030204" pitchFamily="34" charset="0"/>
                <a:cs typeface="Times New Roman" panose="02020603050405020304" pitchFamily="18" charset="0"/>
              </a:rPr>
              <a:t> OIC </a:t>
            </a:r>
            <a:r>
              <a:rPr lang="tr-TR" b="1" dirty="0" err="1">
                <a:latin typeface="Times New Roman" panose="02020603050405020304" pitchFamily="18" charset="0"/>
                <a:ea typeface="Calibri" panose="020F0502020204030204" pitchFamily="34" charset="0"/>
                <a:cs typeface="Times New Roman" panose="02020603050405020304" pitchFamily="18" charset="0"/>
              </a:rPr>
              <a:t>countries</a:t>
            </a:r>
            <a:r>
              <a:rPr lang="tr-TR" b="1" dirty="0">
                <a:latin typeface="Times New Roman" panose="02020603050405020304" pitchFamily="18" charset="0"/>
                <a:ea typeface="Calibri" panose="020F0502020204030204" pitchFamily="34" charset="0"/>
                <a:cs typeface="Times New Roman" panose="02020603050405020304" pitchFamily="18" charset="0"/>
              </a:rPr>
              <a:t>.</a:t>
            </a:r>
          </a:p>
          <a:p>
            <a:pPr marL="285750" indent="-285750" algn="just">
              <a:buFont typeface="Wingdings" panose="05000000000000000000" pitchFamily="2" charset="2"/>
              <a:buChar char="v"/>
            </a:pPr>
            <a:endParaRPr lang="tr-TR" sz="1800" dirty="0">
              <a:effectLst/>
              <a:latin typeface="Times New Roman" panose="02020603050405020304" pitchFamily="18" charset="0"/>
              <a:ea typeface="Calibri" panose="020F0502020204030204" pitchFamily="34" charset="0"/>
              <a:cs typeface="Times New Roman" panose="02020603050405020304" pitchFamily="18" charset="0"/>
            </a:endParaRPr>
          </a:p>
          <a:p>
            <a:pPr marL="285750" indent="-285750">
              <a:buFont typeface="Wingdings" panose="05000000000000000000" pitchFamily="2" charset="2"/>
              <a:buChar char="v"/>
            </a:pPr>
            <a:r>
              <a:rPr lang="tr-TR" sz="1800" dirty="0">
                <a:effectLst/>
                <a:latin typeface="Times New Roman" panose="02020603050405020304" pitchFamily="18" charset="0"/>
                <a:ea typeface="Calibri" panose="020F0502020204030204" pitchFamily="34" charset="0"/>
                <a:cs typeface="Times New Roman" panose="02020603050405020304" pitchFamily="18" charset="0"/>
              </a:rPr>
              <a:t>IFHAB </a:t>
            </a:r>
            <a:r>
              <a:rPr lang="tr-TR" sz="1800" dirty="0" err="1">
                <a:effectLst/>
                <a:latin typeface="Times New Roman" panose="02020603050405020304" pitchFamily="18" charset="0"/>
                <a:ea typeface="Calibri" panose="020F0502020204030204" pitchFamily="34" charset="0"/>
                <a:cs typeface="Times New Roman" panose="02020603050405020304" pitchFamily="18" charset="0"/>
              </a:rPr>
              <a:t>will</a:t>
            </a:r>
            <a:r>
              <a:rPr lang="tr-TR"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tr-TR" sz="1800" b="1" dirty="0" err="1">
                <a:effectLst/>
                <a:latin typeface="Times New Roman" panose="02020603050405020304" pitchFamily="18" charset="0"/>
                <a:ea typeface="Calibri" panose="020F0502020204030204" pitchFamily="34" charset="0"/>
                <a:cs typeface="Times New Roman" panose="02020603050405020304" pitchFamily="18" charset="0"/>
              </a:rPr>
              <a:t>oversee</a:t>
            </a:r>
            <a:r>
              <a:rPr lang="tr-TR" b="1" dirty="0">
                <a:latin typeface="Times New Roman" panose="02020603050405020304" pitchFamily="18" charset="0"/>
                <a:ea typeface="Calibri" panose="020F0502020204030204" pitchFamily="34" charset="0"/>
                <a:cs typeface="Times New Roman" panose="02020603050405020304" pitchFamily="18" charset="0"/>
              </a:rPr>
              <a:t> </a:t>
            </a:r>
            <a:r>
              <a:rPr lang="tr-TR" b="1" dirty="0" err="1">
                <a:latin typeface="Times New Roman" panose="02020603050405020304" pitchFamily="18" charset="0"/>
                <a:ea typeface="Calibri" panose="020F0502020204030204" pitchFamily="34" charset="0"/>
                <a:cs typeface="Times New Roman" panose="02020603050405020304" pitchFamily="18" charset="0"/>
              </a:rPr>
              <a:t>among</a:t>
            </a:r>
            <a:r>
              <a:rPr lang="tr-TR" b="1" dirty="0">
                <a:latin typeface="Times New Roman" panose="02020603050405020304" pitchFamily="18" charset="0"/>
                <a:ea typeface="Calibri" panose="020F0502020204030204" pitchFamily="34" charset="0"/>
                <a:cs typeface="Times New Roman" panose="02020603050405020304" pitchFamily="18" charset="0"/>
              </a:rPr>
              <a:t> </a:t>
            </a:r>
            <a:r>
              <a:rPr lang="tr-TR" b="1" dirty="0" err="1">
                <a:latin typeface="Times New Roman" panose="02020603050405020304" pitchFamily="18" charset="0"/>
                <a:ea typeface="Calibri" panose="020F0502020204030204" pitchFamily="34" charset="0"/>
                <a:cs typeface="Times New Roman" panose="02020603050405020304" pitchFamily="18" charset="0"/>
              </a:rPr>
              <a:t>its</a:t>
            </a:r>
            <a:r>
              <a:rPr lang="tr-TR" b="1" dirty="0">
                <a:latin typeface="Times New Roman" panose="02020603050405020304" pitchFamily="18" charset="0"/>
                <a:ea typeface="Calibri" panose="020F0502020204030204" pitchFamily="34" charset="0"/>
                <a:cs typeface="Times New Roman" panose="02020603050405020304" pitchFamily="18" charset="0"/>
              </a:rPr>
              <a:t> </a:t>
            </a:r>
            <a:r>
              <a:rPr lang="tr-TR" b="1" dirty="0" err="1">
                <a:latin typeface="Times New Roman" panose="02020603050405020304" pitchFamily="18" charset="0"/>
                <a:ea typeface="Calibri" panose="020F0502020204030204" pitchFamily="34" charset="0"/>
                <a:cs typeface="Times New Roman" panose="02020603050405020304" pitchFamily="18" charset="0"/>
              </a:rPr>
              <a:t>members</a:t>
            </a:r>
            <a:r>
              <a:rPr lang="tr-TR" b="1" dirty="0">
                <a:latin typeface="Times New Roman" panose="02020603050405020304" pitchFamily="18" charset="0"/>
                <a:ea typeface="Calibri" panose="020F0502020204030204" pitchFamily="34" charset="0"/>
                <a:cs typeface="Times New Roman" panose="02020603050405020304" pitchFamily="18" charset="0"/>
              </a:rPr>
              <a:t> the</a:t>
            </a:r>
            <a:r>
              <a:rPr lang="tr-TR" sz="18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 b="1" dirty="0">
                <a:latin typeface="Times New Roman" panose="02020603050405020304" pitchFamily="18" charset="0"/>
                <a:ea typeface="Calibri" panose="020F0502020204030204" pitchFamily="34" charset="0"/>
                <a:cs typeface="Times New Roman" panose="02020603050405020304" pitchFamily="18" charset="0"/>
              </a:rPr>
              <a:t>peer</a:t>
            </a:r>
            <a:r>
              <a:rPr lang="tr-TR" b="1" dirty="0">
                <a:latin typeface="Times New Roman" panose="02020603050405020304" pitchFamily="18" charset="0"/>
                <a:ea typeface="Calibri" panose="020F0502020204030204" pitchFamily="34" charset="0"/>
                <a:cs typeface="Times New Roman" panose="02020603050405020304" pitchFamily="18" charset="0"/>
              </a:rPr>
              <a:t> </a:t>
            </a:r>
            <a:r>
              <a:rPr lang="en" sz="1800" b="1" dirty="0">
                <a:effectLst/>
                <a:latin typeface="Times New Roman" panose="02020603050405020304" pitchFamily="18" charset="0"/>
                <a:ea typeface="Calibri" panose="020F0502020204030204" pitchFamily="34" charset="0"/>
                <a:cs typeface="Times New Roman" panose="02020603050405020304" pitchFamily="18" charset="0"/>
              </a:rPr>
              <a:t>evaluation process </a:t>
            </a:r>
            <a:r>
              <a:rPr lang="en" sz="1800" dirty="0">
                <a:effectLst/>
                <a:latin typeface="Times New Roman" panose="02020603050405020304" pitchFamily="18" charset="0"/>
                <a:ea typeface="Calibri" panose="020F0502020204030204" pitchFamily="34" charset="0"/>
                <a:cs typeface="Times New Roman" panose="02020603050405020304" pitchFamily="18" charset="0"/>
              </a:rPr>
              <a:t>in accordance with the IFHAB Regulations, OIC/SMIIC Standards and internationally accepted technical and Islamic rules</a:t>
            </a:r>
            <a:r>
              <a:rPr lang="tr-TR" sz="1800" dirty="0">
                <a:effectLst/>
                <a:latin typeface="Times New Roman" panose="02020603050405020304" pitchFamily="18" charset="0"/>
                <a:ea typeface="Calibri" panose="020F0502020204030204" pitchFamily="34" charset="0"/>
                <a:cs typeface="Times New Roman" panose="02020603050405020304" pitchFamily="18" charset="0"/>
              </a:rPr>
              <a:t>.</a:t>
            </a:r>
          </a:p>
          <a:p>
            <a:pPr marL="285750" lvl="0" indent="-285750" algn="just">
              <a:spcAft>
                <a:spcPts val="800"/>
              </a:spcAft>
              <a:buFont typeface="Wingdings" panose="05000000000000000000" pitchFamily="2" charset="2"/>
              <a:buChar char="v"/>
            </a:pPr>
            <a:endParaRPr lang="tr-TR" sz="1800" kern="100" dirty="0">
              <a:effectLst/>
              <a:latin typeface="Times New Roman" panose="02020603050405020304" pitchFamily="18" charset="0"/>
              <a:ea typeface="Calibri" panose="020F0502020204030204" pitchFamily="34" charset="0"/>
              <a:cs typeface="Times New Roman" panose="02020603050405020304" pitchFamily="18" charset="0"/>
            </a:endParaRPr>
          </a:p>
          <a:p>
            <a:pPr marL="285750" indent="-285750">
              <a:buFont typeface="Wingdings" panose="05000000000000000000" pitchFamily="2" charset="2"/>
              <a:buChar char="v"/>
            </a:pPr>
            <a:r>
              <a:rPr lang="tr-TR" sz="1800" dirty="0">
                <a:effectLst/>
                <a:latin typeface="Times New Roman" panose="02020603050405020304" pitchFamily="18" charset="0"/>
                <a:ea typeface="Calibri" panose="020F0502020204030204" pitchFamily="34" charset="0"/>
                <a:cs typeface="Times New Roman" panose="02020603050405020304" pitchFamily="18" charset="0"/>
              </a:rPr>
              <a:t>IFHAB </a:t>
            </a:r>
            <a:r>
              <a:rPr lang="tr-TR" sz="1800" dirty="0" err="1">
                <a:effectLst/>
                <a:latin typeface="Times New Roman" panose="02020603050405020304" pitchFamily="18" charset="0"/>
                <a:ea typeface="Calibri" panose="020F0502020204030204" pitchFamily="34" charset="0"/>
                <a:cs typeface="Times New Roman" panose="02020603050405020304" pitchFamily="18" charset="0"/>
              </a:rPr>
              <a:t>will</a:t>
            </a:r>
            <a:r>
              <a:rPr lang="tr-TR"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tr-TR" sz="1800" dirty="0" err="1">
                <a:effectLst/>
                <a:latin typeface="Times New Roman" panose="02020603050405020304" pitchFamily="18" charset="0"/>
                <a:ea typeface="Calibri" panose="020F0502020204030204" pitchFamily="34" charset="0"/>
                <a:cs typeface="Times New Roman" panose="02020603050405020304" pitchFamily="18" charset="0"/>
              </a:rPr>
              <a:t>facilitate</a:t>
            </a:r>
            <a:r>
              <a:rPr lang="tr-TR"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tr-TR" b="1" dirty="0">
                <a:latin typeface="Times New Roman" panose="02020603050405020304" pitchFamily="18" charset="0"/>
                <a:ea typeface="Calibri" panose="020F0502020204030204" pitchFamily="34" charset="0"/>
                <a:cs typeface="Times New Roman" panose="02020603050405020304" pitchFamily="18" charset="0"/>
              </a:rPr>
              <a:t>d</a:t>
            </a:r>
            <a:r>
              <a:rPr lang="en" sz="1800" b="1" dirty="0">
                <a:effectLst/>
                <a:latin typeface="Times New Roman" panose="02020603050405020304" pitchFamily="18" charset="0"/>
                <a:ea typeface="Calibri" panose="020F0502020204030204" pitchFamily="34" charset="0"/>
                <a:cs typeface="Times New Roman" panose="02020603050405020304" pitchFamily="18" charset="0"/>
              </a:rPr>
              <a:t>eveloping and maintaining confidence </a:t>
            </a:r>
            <a:r>
              <a:rPr lang="en" sz="1800" dirty="0">
                <a:effectLst/>
                <a:latin typeface="Times New Roman" panose="02020603050405020304" pitchFamily="18" charset="0"/>
                <a:ea typeface="Calibri" panose="020F0502020204030204" pitchFamily="34" charset="0"/>
                <a:cs typeface="Times New Roman" panose="02020603050405020304" pitchFamily="18" charset="0"/>
              </a:rPr>
              <a:t>in the multilateral recognition agreement process among members and relevant stakeholders</a:t>
            </a:r>
            <a:r>
              <a:rPr lang="tr-TR" sz="1800" dirty="0">
                <a:effectLst/>
                <a:latin typeface="Times New Roman" panose="02020603050405020304" pitchFamily="18" charset="0"/>
                <a:ea typeface="Calibri" panose="020F0502020204030204" pitchFamily="34" charset="0"/>
                <a:cs typeface="Times New Roman" panose="02020603050405020304" pitchFamily="18" charset="0"/>
              </a:rPr>
              <a:t>.</a:t>
            </a:r>
            <a:endParaRPr lang="en" sz="1800" dirty="0">
              <a:effectLst/>
              <a:latin typeface="Times New Roman" panose="02020603050405020304" pitchFamily="18" charset="0"/>
              <a:ea typeface="Calibri" panose="020F0502020204030204" pitchFamily="34" charset="0"/>
              <a:cs typeface="Times New Roman" panose="02020603050405020304" pitchFamily="18" charset="0"/>
            </a:endParaRPr>
          </a:p>
          <a:p>
            <a:pPr algn="ctr"/>
            <a:endParaRPr lang="tr-TR" dirty="0">
              <a:latin typeface="Times New Roman" panose="02020603050405020304" pitchFamily="18" charset="0"/>
              <a:ea typeface="Calibri" panose="020F0502020204030204" pitchFamily="34" charset="0"/>
              <a:cs typeface="Times New Roman" panose="02020603050405020304" pitchFamily="18" charset="0"/>
            </a:endParaRPr>
          </a:p>
          <a:p>
            <a:pPr marL="285750" indent="-285750" algn="just">
              <a:buFont typeface="Wingdings" panose="05000000000000000000" pitchFamily="2" charset="2"/>
              <a:buChar char="v"/>
            </a:pPr>
            <a:r>
              <a:rPr lang="en-US" i="0" dirty="0">
                <a:solidFill>
                  <a:srgbClr val="000000"/>
                </a:solidFill>
                <a:effectLst/>
                <a:latin typeface="Times New Roman" panose="02020603050405020304" pitchFamily="18" charset="0"/>
                <a:cs typeface="Times New Roman" panose="02020603050405020304" pitchFamily="18" charset="0"/>
              </a:rPr>
              <a:t>IFHAB aims to solidify the leadership of Islamic countries regionally and internationally in the Halal industry. </a:t>
            </a:r>
            <a:r>
              <a:rPr lang="en-US" b="1" i="0" dirty="0">
                <a:solidFill>
                  <a:srgbClr val="000000"/>
                </a:solidFill>
                <a:effectLst/>
                <a:latin typeface="Times New Roman" panose="02020603050405020304" pitchFamily="18" charset="0"/>
                <a:cs typeface="Times New Roman" panose="02020603050405020304" pitchFamily="18" charset="0"/>
              </a:rPr>
              <a:t>By setting and promoting unified Halal</a:t>
            </a:r>
            <a:r>
              <a:rPr lang="tr-TR" b="1" i="0" dirty="0">
                <a:solidFill>
                  <a:srgbClr val="000000"/>
                </a:solidFill>
                <a:effectLst/>
                <a:latin typeface="Times New Roman" panose="02020603050405020304" pitchFamily="18" charset="0"/>
                <a:cs typeface="Times New Roman" panose="02020603050405020304" pitchFamily="18" charset="0"/>
              </a:rPr>
              <a:t> </a:t>
            </a:r>
            <a:r>
              <a:rPr lang="en-US" b="1" i="0" dirty="0">
                <a:solidFill>
                  <a:srgbClr val="000000"/>
                </a:solidFill>
                <a:effectLst/>
                <a:latin typeface="Times New Roman" panose="02020603050405020304" pitchFamily="18" charset="0"/>
                <a:cs typeface="Times New Roman" panose="02020603050405020304" pitchFamily="18" charset="0"/>
              </a:rPr>
              <a:t>standards, it positions Islamic countries as pioneers in Halal certification and accreditation</a:t>
            </a:r>
            <a:r>
              <a:rPr lang="tr-TR" b="1" i="0" dirty="0">
                <a:solidFill>
                  <a:srgbClr val="000000"/>
                </a:solidFill>
                <a:effectLst/>
                <a:latin typeface="Times New Roman" panose="02020603050405020304" pitchFamily="18" charset="0"/>
                <a:cs typeface="Times New Roman" panose="02020603050405020304" pitchFamily="18" charset="0"/>
              </a:rPr>
              <a:t>.</a:t>
            </a:r>
          </a:p>
          <a:p>
            <a:pPr marL="285750" indent="-285750" algn="just">
              <a:buFont typeface="Wingdings" panose="05000000000000000000" pitchFamily="2" charset="2"/>
              <a:buChar char="v"/>
            </a:pPr>
            <a:endParaRPr lang="tr-TR" b="1" i="0" dirty="0">
              <a:solidFill>
                <a:srgbClr val="000000"/>
              </a:solidFill>
              <a:effectLst/>
              <a:latin typeface="Times New Roman" panose="02020603050405020304" pitchFamily="18" charset="0"/>
              <a:cs typeface="Times New Roman" panose="02020603050405020304" pitchFamily="18" charset="0"/>
            </a:endParaRPr>
          </a:p>
        </p:txBody>
      </p:sp>
      <p:sp>
        <p:nvSpPr>
          <p:cNvPr id="5" name="Dikdörtgen 4">
            <a:extLst>
              <a:ext uri="{FF2B5EF4-FFF2-40B4-BE49-F238E27FC236}">
                <a16:creationId xmlns:a16="http://schemas.microsoft.com/office/drawing/2014/main" id="{ACCAF0C1-FED7-4AD9-7B95-367EB5672C4E}"/>
              </a:ext>
            </a:extLst>
          </p:cNvPr>
          <p:cNvSpPr/>
          <p:nvPr/>
        </p:nvSpPr>
        <p:spPr>
          <a:xfrm>
            <a:off x="278466" y="168575"/>
            <a:ext cx="1590675" cy="1438275"/>
          </a:xfrm>
          <a:prstGeom prst="rect">
            <a:avLst/>
          </a:prstGeom>
          <a:solidFill>
            <a:srgbClr val="FFFFFF"/>
          </a:solidFill>
          <a:ln w="12700" cap="flat">
            <a:solidFill>
              <a:schemeClr val="bg1"/>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tr-TR" sz="1800" b="0" i="0" u="none" strike="noStrike" cap="none" spc="0" normalizeH="0" baseline="0">
              <a:ln>
                <a:noFill/>
              </a:ln>
              <a:solidFill>
                <a:srgbClr val="000000"/>
              </a:solidFill>
              <a:effectLst/>
              <a:uFillTx/>
              <a:latin typeface="+mn-lt"/>
              <a:ea typeface="+mn-ea"/>
              <a:cs typeface="+mn-cs"/>
              <a:sym typeface="Calibri"/>
            </a:endParaRPr>
          </a:p>
        </p:txBody>
      </p:sp>
      <p:pic>
        <p:nvPicPr>
          <p:cNvPr id="7" name="Resim 6" descr="grafik, yazı tipi, grafik tasarım, logo içeren bir resim&#10;&#10;Yapay zeka tarafından oluşturulmuş içerik yanlış olabilir.">
            <a:extLst>
              <a:ext uri="{FF2B5EF4-FFF2-40B4-BE49-F238E27FC236}">
                <a16:creationId xmlns:a16="http://schemas.microsoft.com/office/drawing/2014/main" id="{3A907899-EE09-F692-7C5A-7AEC2308D414}"/>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66082" y="233997"/>
            <a:ext cx="1452877" cy="1042987"/>
          </a:xfrm>
          <a:prstGeom prst="rect">
            <a:avLst/>
          </a:prstGeom>
        </p:spPr>
      </p:pic>
    </p:spTree>
    <p:extLst>
      <p:ext uri="{BB962C8B-B14F-4D97-AF65-F5344CB8AC3E}">
        <p14:creationId xmlns:p14="http://schemas.microsoft.com/office/powerpoint/2010/main" val="1453040233"/>
      </p:ext>
    </p:extLst>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3" cstate="print"/>
          <a:stretch>
            <a:fillRect/>
          </a:stretch>
        </p:blipFill>
        <p:spPr>
          <a:xfrm>
            <a:off x="12192" y="399010"/>
            <a:ext cx="12167615" cy="6271949"/>
          </a:xfrm>
          <a:prstGeom prst="rect">
            <a:avLst/>
          </a:prstGeom>
        </p:spPr>
      </p:pic>
      <p:pic>
        <p:nvPicPr>
          <p:cNvPr id="3" name="object 2">
            <a:extLst>
              <a:ext uri="{FF2B5EF4-FFF2-40B4-BE49-F238E27FC236}">
                <a16:creationId xmlns:a16="http://schemas.microsoft.com/office/drawing/2014/main" id="{E8480707-4CAE-1598-F2EE-6F9ED543FEE2}"/>
              </a:ext>
            </a:extLst>
          </p:cNvPr>
          <p:cNvPicPr/>
          <p:nvPr/>
        </p:nvPicPr>
        <p:blipFill>
          <a:blip r:embed="rId4" cstate="print"/>
          <a:stretch>
            <a:fillRect/>
          </a:stretch>
        </p:blipFill>
        <p:spPr>
          <a:xfrm>
            <a:off x="12193" y="230954"/>
            <a:ext cx="12179807" cy="6368796"/>
          </a:xfrm>
          <a:prstGeom prst="rect">
            <a:avLst/>
          </a:prstGeom>
        </p:spPr>
      </p:pic>
      <p:sp>
        <p:nvSpPr>
          <p:cNvPr id="10" name="Metin kutusu 9">
            <a:extLst>
              <a:ext uri="{FF2B5EF4-FFF2-40B4-BE49-F238E27FC236}">
                <a16:creationId xmlns:a16="http://schemas.microsoft.com/office/drawing/2014/main" id="{9669699C-F456-C917-C9E7-89DAC4F2E798}"/>
              </a:ext>
            </a:extLst>
          </p:cNvPr>
          <p:cNvSpPr txBox="1"/>
          <p:nvPr/>
        </p:nvSpPr>
        <p:spPr>
          <a:xfrm>
            <a:off x="1973676" y="657846"/>
            <a:ext cx="6381052" cy="707886"/>
          </a:xfrm>
          <a:prstGeom prst="rect">
            <a:avLst/>
          </a:prstGeom>
          <a:noFill/>
        </p:spPr>
        <p:txBody>
          <a:bodyPr wrap="square" rtlCol="0">
            <a:spAutoFit/>
          </a:bodyPr>
          <a:lstStyle/>
          <a:p>
            <a:r>
              <a:rPr lang="en" sz="2000" b="1" dirty="0">
                <a:latin typeface="Times New Roman" panose="02020603050405020304" pitchFamily="18" charset="0"/>
                <a:cs typeface="Times New Roman" panose="02020603050405020304" pitchFamily="18" charset="0"/>
              </a:rPr>
              <a:t>Establishment Process of </a:t>
            </a:r>
            <a:r>
              <a:rPr lang="tr-TR" sz="2000" b="1" dirty="0">
                <a:latin typeface="Times New Roman" panose="02020603050405020304" pitchFamily="18" charset="0"/>
                <a:cs typeface="Times New Roman" panose="02020603050405020304" pitchFamily="18" charset="0"/>
              </a:rPr>
              <a:t>Islamic Forum </a:t>
            </a:r>
            <a:r>
              <a:rPr lang="tr-TR" sz="2000" b="1" dirty="0" err="1">
                <a:latin typeface="Times New Roman" panose="02020603050405020304" pitchFamily="18" charset="0"/>
                <a:cs typeface="Times New Roman" panose="02020603050405020304" pitchFamily="18" charset="0"/>
              </a:rPr>
              <a:t>for</a:t>
            </a:r>
            <a:r>
              <a:rPr lang="tr-TR" sz="2000" b="1" dirty="0">
                <a:latin typeface="Times New Roman" panose="02020603050405020304" pitchFamily="18" charset="0"/>
                <a:cs typeface="Times New Roman" panose="02020603050405020304" pitchFamily="18" charset="0"/>
              </a:rPr>
              <a:t> Halal Accreditation </a:t>
            </a:r>
            <a:r>
              <a:rPr lang="tr-TR" sz="2000" b="1" dirty="0" err="1">
                <a:latin typeface="Times New Roman" panose="02020603050405020304" pitchFamily="18" charset="0"/>
                <a:cs typeface="Times New Roman" panose="02020603050405020304" pitchFamily="18" charset="0"/>
              </a:rPr>
              <a:t>Bodies</a:t>
            </a:r>
            <a:r>
              <a:rPr lang="tr-TR" sz="2000" b="1" dirty="0">
                <a:latin typeface="Times New Roman" panose="02020603050405020304" pitchFamily="18" charset="0"/>
                <a:cs typeface="Times New Roman" panose="02020603050405020304" pitchFamily="18" charset="0"/>
              </a:rPr>
              <a:t> (IFHAB)</a:t>
            </a:r>
            <a:endParaRPr lang="en" sz="2000" b="1" dirty="0" err="1">
              <a:latin typeface="Times New Roman" panose="02020603050405020304" pitchFamily="18" charset="0"/>
              <a:cs typeface="Times New Roman" panose="02020603050405020304" pitchFamily="18" charset="0"/>
            </a:endParaRPr>
          </a:p>
        </p:txBody>
      </p:sp>
      <p:sp>
        <p:nvSpPr>
          <p:cNvPr id="5" name="Metin kutusu 4">
            <a:extLst>
              <a:ext uri="{FF2B5EF4-FFF2-40B4-BE49-F238E27FC236}">
                <a16:creationId xmlns:a16="http://schemas.microsoft.com/office/drawing/2014/main" id="{027BF8E0-0B2A-2A3C-7400-49B14A3E1725}"/>
              </a:ext>
            </a:extLst>
          </p:cNvPr>
          <p:cNvSpPr txBox="1"/>
          <p:nvPr/>
        </p:nvSpPr>
        <p:spPr>
          <a:xfrm>
            <a:off x="7109793" y="1162337"/>
            <a:ext cx="5070014" cy="8956298"/>
          </a:xfrm>
          <a:prstGeom prst="rect">
            <a:avLst/>
          </a:prstGeom>
          <a:noFill/>
        </p:spPr>
        <p:txBody>
          <a:bodyPr wrap="square" rtlCol="0">
            <a:spAutoFit/>
          </a:bodyPr>
          <a:lstStyle/>
          <a:p>
            <a:endParaRPr lang="tr-TR" b="1" dirty="0">
              <a:latin typeface="Times New Roman" panose="02020603050405020304" pitchFamily="18" charset="0"/>
              <a:cs typeface="Times New Roman" panose="02020603050405020304" pitchFamily="18" charset="0"/>
            </a:endParaRPr>
          </a:p>
          <a:p>
            <a:r>
              <a:rPr lang="en" b="1" dirty="0">
                <a:latin typeface="Times New Roman" panose="02020603050405020304" pitchFamily="18" charset="0"/>
                <a:cs typeface="Times New Roman" panose="02020603050405020304" pitchFamily="18" charset="0"/>
              </a:rPr>
              <a:t>IFHAB 1st General Assembly Meeting</a:t>
            </a:r>
            <a:r>
              <a:rPr lang="tr-TR" b="1" dirty="0">
                <a:latin typeface="Times New Roman" panose="02020603050405020304" pitchFamily="18" charset="0"/>
                <a:cs typeface="Times New Roman" panose="02020603050405020304" pitchFamily="18" charset="0"/>
              </a:rPr>
              <a:t> </a:t>
            </a:r>
          </a:p>
          <a:p>
            <a:r>
              <a:rPr lang="tr-TR" b="1" dirty="0" err="1">
                <a:latin typeface="Times New Roman" panose="02020603050405020304" pitchFamily="18" charset="0"/>
                <a:cs typeface="Times New Roman" panose="02020603050405020304" pitchFamily="18" charset="0"/>
              </a:rPr>
              <a:t>November</a:t>
            </a:r>
            <a:r>
              <a:rPr lang="tr-TR" b="1" dirty="0">
                <a:latin typeface="Times New Roman" panose="02020603050405020304" pitchFamily="18" charset="0"/>
                <a:cs typeface="Times New Roman" panose="02020603050405020304" pitchFamily="18" charset="0"/>
              </a:rPr>
              <a:t> 1</a:t>
            </a:r>
            <a:r>
              <a:rPr lang="tr-TR" b="1" baseline="30000" dirty="0">
                <a:latin typeface="Times New Roman" panose="02020603050405020304" pitchFamily="18" charset="0"/>
                <a:cs typeface="Times New Roman" panose="02020603050405020304" pitchFamily="18" charset="0"/>
              </a:rPr>
              <a:t>st</a:t>
            </a:r>
            <a:r>
              <a:rPr lang="tr-TR" b="1" dirty="0">
                <a:latin typeface="Times New Roman" panose="02020603050405020304" pitchFamily="18" charset="0"/>
                <a:cs typeface="Times New Roman" panose="02020603050405020304" pitchFamily="18" charset="0"/>
              </a:rPr>
              <a:t> 2023</a:t>
            </a:r>
            <a:endParaRPr lang="tr-TR" kern="0" dirty="0">
              <a:latin typeface="Times New Roman" panose="02020603050405020304" pitchFamily="18" charset="0"/>
              <a:ea typeface="Calibri" panose="020F0502020204030204" pitchFamily="34" charset="0"/>
            </a:endParaRPr>
          </a:p>
          <a:p>
            <a:pPr marL="742950" lvl="1" indent="-285750">
              <a:buFont typeface="Arial" panose="020B0604020202020204" pitchFamily="34" charset="0"/>
              <a:buChar char="•"/>
            </a:pPr>
            <a:r>
              <a:rPr lang="en-US" sz="1800" dirty="0">
                <a:effectLst/>
                <a:latin typeface="Times New Roman" panose="02020603050405020304" pitchFamily="18" charset="0"/>
                <a:ea typeface="Calibri" panose="020F0502020204030204" pitchFamily="34" charset="0"/>
              </a:rPr>
              <a:t>25 representatives</a:t>
            </a:r>
            <a:r>
              <a:rPr lang="tr-TR" sz="1800" dirty="0">
                <a:effectLst/>
                <a:latin typeface="Times New Roman" panose="02020603050405020304" pitchFamily="18" charset="0"/>
                <a:ea typeface="Calibri" panose="020F0502020204030204" pitchFamily="34" charset="0"/>
              </a:rPr>
              <a:t>, </a:t>
            </a:r>
            <a:r>
              <a:rPr lang="en-US" sz="1800" dirty="0">
                <a:effectLst/>
                <a:latin typeface="Times New Roman" panose="02020603050405020304" pitchFamily="18" charset="0"/>
                <a:ea typeface="Calibri" panose="020F0502020204030204" pitchFamily="34" charset="0"/>
              </a:rPr>
              <a:t>22 members and 3 observers</a:t>
            </a:r>
            <a:r>
              <a:rPr lang="tr-TR" sz="1800" dirty="0">
                <a:effectLst/>
                <a:latin typeface="Times New Roman" panose="02020603050405020304" pitchFamily="18" charset="0"/>
                <a:ea typeface="Calibri" panose="020F0502020204030204" pitchFamily="34" charset="0"/>
              </a:rPr>
              <a:t>, </a:t>
            </a:r>
            <a:r>
              <a:rPr lang="tr-TR" dirty="0" err="1">
                <a:latin typeface="Times New Roman" panose="02020603050405020304" pitchFamily="18" charset="0"/>
                <a:ea typeface="Calibri" panose="020F0502020204030204" pitchFamily="34" charset="0"/>
              </a:rPr>
              <a:t>from</a:t>
            </a:r>
            <a:r>
              <a:rPr lang="tr-TR" dirty="0">
                <a:latin typeface="Times New Roman" panose="02020603050405020304" pitchFamily="18" charset="0"/>
                <a:ea typeface="Calibri" panose="020F0502020204030204" pitchFamily="34" charset="0"/>
              </a:rPr>
              <a:t> </a:t>
            </a:r>
            <a:r>
              <a:rPr lang="en-US" sz="1800" dirty="0">
                <a:effectLst/>
                <a:latin typeface="Times New Roman" panose="02020603050405020304" pitchFamily="18" charset="0"/>
                <a:ea typeface="Calibri" panose="020F0502020204030204" pitchFamily="34" charset="0"/>
              </a:rPr>
              <a:t>accreditation bodies</a:t>
            </a:r>
            <a:r>
              <a:rPr lang="tr-TR" sz="1800" dirty="0">
                <a:effectLst/>
                <a:latin typeface="Times New Roman" panose="02020603050405020304" pitchFamily="18" charset="0"/>
                <a:ea typeface="Calibri" panose="020F0502020204030204" pitchFamily="34" charset="0"/>
              </a:rPr>
              <a:t> </a:t>
            </a:r>
            <a:r>
              <a:rPr lang="en-US" sz="1800" dirty="0">
                <a:effectLst/>
                <a:latin typeface="Times New Roman" panose="02020603050405020304" pitchFamily="18" charset="0"/>
                <a:ea typeface="Calibri" panose="020F0502020204030204" pitchFamily="34" charset="0"/>
              </a:rPr>
              <a:t>attended the first General Assembly Meeting of IFHAB.</a:t>
            </a:r>
            <a:endParaRPr lang="tr-TR" dirty="0">
              <a:latin typeface="Times New Roman" panose="02020603050405020304" pitchFamily="18" charset="0"/>
              <a:ea typeface="Calibri" panose="020F0502020204030204" pitchFamily="34" charset="0"/>
            </a:endParaRPr>
          </a:p>
          <a:p>
            <a:pPr marL="742950" lvl="1" indent="-285750">
              <a:buFont typeface="Arial" panose="020B0604020202020204" pitchFamily="34" charset="0"/>
              <a:buChar char="•"/>
            </a:pPr>
            <a:r>
              <a:rPr lang="en" sz="1800" dirty="0">
                <a:effectLst/>
                <a:latin typeface="Times New Roman" panose="02020603050405020304" pitchFamily="18" charset="0"/>
                <a:ea typeface="Calibri" panose="020F0502020204030204" pitchFamily="34" charset="0"/>
              </a:rPr>
              <a:t>The</a:t>
            </a:r>
            <a:r>
              <a:rPr lang="tr-TR" sz="1800" dirty="0">
                <a:effectLst/>
                <a:latin typeface="Times New Roman" panose="02020603050405020304" pitchFamily="18" charset="0"/>
                <a:ea typeface="Calibri" panose="020F0502020204030204" pitchFamily="34" charset="0"/>
              </a:rPr>
              <a:t> </a:t>
            </a:r>
            <a:r>
              <a:rPr lang="tr-TR" sz="1800" dirty="0" err="1">
                <a:effectLst/>
                <a:latin typeface="Times New Roman" panose="02020603050405020304" pitchFamily="18" charset="0"/>
                <a:ea typeface="Calibri" panose="020F0502020204030204" pitchFamily="34" charset="0"/>
              </a:rPr>
              <a:t>temporary</a:t>
            </a:r>
            <a:r>
              <a:rPr lang="en" sz="1800" dirty="0">
                <a:effectLst/>
                <a:latin typeface="Times New Roman" panose="02020603050405020304" pitchFamily="18" charset="0"/>
                <a:ea typeface="Calibri" panose="020F0502020204030204" pitchFamily="34" charset="0"/>
              </a:rPr>
              <a:t> </a:t>
            </a:r>
            <a:r>
              <a:rPr lang="tr-TR" sz="1800" dirty="0" err="1">
                <a:effectLst/>
                <a:latin typeface="Times New Roman" panose="02020603050405020304" pitchFamily="18" charset="0"/>
                <a:ea typeface="Calibri" panose="020F0502020204030204" pitchFamily="34" charset="0"/>
              </a:rPr>
              <a:t>Executive</a:t>
            </a:r>
            <a:r>
              <a:rPr lang="tr-TR" sz="1800" dirty="0">
                <a:effectLst/>
                <a:latin typeface="Times New Roman" panose="02020603050405020304" pitchFamily="18" charset="0"/>
                <a:ea typeface="Calibri" panose="020F0502020204030204" pitchFamily="34" charset="0"/>
              </a:rPr>
              <a:t> </a:t>
            </a:r>
            <a:r>
              <a:rPr lang="tr-TR" sz="1800" dirty="0" err="1">
                <a:effectLst/>
                <a:latin typeface="Times New Roman" panose="02020603050405020304" pitchFamily="18" charset="0"/>
                <a:ea typeface="Calibri" panose="020F0502020204030204" pitchFamily="34" charset="0"/>
              </a:rPr>
              <a:t>Committee</a:t>
            </a:r>
            <a:r>
              <a:rPr lang="tr-TR" sz="1800" dirty="0">
                <a:effectLst/>
                <a:latin typeface="Times New Roman" panose="02020603050405020304" pitchFamily="18" charset="0"/>
                <a:ea typeface="Calibri" panose="020F0502020204030204" pitchFamily="34" charset="0"/>
              </a:rPr>
              <a:t>(EC) </a:t>
            </a:r>
            <a:r>
              <a:rPr lang="en" sz="1800" dirty="0">
                <a:effectLst/>
                <a:latin typeface="Times New Roman" panose="02020603050405020304" pitchFamily="18" charset="0"/>
                <a:ea typeface="Calibri" panose="020F0502020204030204" pitchFamily="34" charset="0"/>
              </a:rPr>
              <a:t>consisting of 9 members was elected at the General Assembly.</a:t>
            </a:r>
            <a:endParaRPr lang="tr-TR" sz="1800" dirty="0">
              <a:effectLst/>
              <a:latin typeface="Times New Roman" panose="02020603050405020304" pitchFamily="18" charset="0"/>
              <a:ea typeface="Calibri" panose="020F0502020204030204" pitchFamily="34" charset="0"/>
            </a:endParaRPr>
          </a:p>
          <a:p>
            <a:pPr marL="1200150" lvl="2" indent="-285750">
              <a:buFont typeface="Arial" panose="020B0604020202020204" pitchFamily="34" charset="0"/>
              <a:buChar char="•"/>
            </a:pPr>
            <a:r>
              <a:rPr lang="en" b="1" dirty="0">
                <a:latin typeface="Times New Roman" panose="02020603050405020304" pitchFamily="18" charset="0"/>
                <a:cs typeface="Times New Roman" panose="02020603050405020304" pitchFamily="18" charset="0"/>
              </a:rPr>
              <a:t>HAK</a:t>
            </a:r>
            <a:r>
              <a:rPr lang="tr-TR" b="1" dirty="0">
                <a:latin typeface="Times New Roman" panose="02020603050405020304" pitchFamily="18" charset="0"/>
                <a:cs typeface="Times New Roman" panose="02020603050405020304" pitchFamily="18" charset="0"/>
              </a:rPr>
              <a:t> </a:t>
            </a:r>
            <a:r>
              <a:rPr lang="en" b="1" dirty="0">
                <a:latin typeface="Times New Roman" panose="02020603050405020304" pitchFamily="18" charset="0"/>
                <a:cs typeface="Times New Roman" panose="02020603050405020304" pitchFamily="18" charset="0"/>
              </a:rPr>
              <a:t> – </a:t>
            </a:r>
            <a:r>
              <a:rPr lang="tr-TR" b="1" dirty="0">
                <a:latin typeface="Times New Roman" panose="02020603050405020304" pitchFamily="18" charset="0"/>
                <a:cs typeface="Times New Roman" panose="02020603050405020304" pitchFamily="18" charset="0"/>
              </a:rPr>
              <a:t>  </a:t>
            </a:r>
            <a:r>
              <a:rPr lang="en" b="1" dirty="0">
                <a:latin typeface="Times New Roman" panose="02020603050405020304" pitchFamily="18" charset="0"/>
                <a:cs typeface="Times New Roman" panose="02020603050405020304" pitchFamily="18" charset="0"/>
              </a:rPr>
              <a:t>Türkiye</a:t>
            </a:r>
            <a:endParaRPr lang="tr-TR" b="1" dirty="0">
              <a:latin typeface="Times New Roman" panose="02020603050405020304" pitchFamily="18" charset="0"/>
              <a:cs typeface="Times New Roman" panose="02020603050405020304" pitchFamily="18" charset="0"/>
            </a:endParaRPr>
          </a:p>
          <a:p>
            <a:pPr marL="1200150" lvl="2" indent="-285750">
              <a:buFont typeface="Arial" panose="020B0604020202020204" pitchFamily="34" charset="0"/>
              <a:buChar char="•"/>
            </a:pPr>
            <a:r>
              <a:rPr lang="en" b="1" dirty="0">
                <a:latin typeface="Times New Roman" panose="02020603050405020304" pitchFamily="18" charset="0"/>
                <a:cs typeface="Times New Roman" panose="02020603050405020304" pitchFamily="18" charset="0"/>
              </a:rPr>
              <a:t>SAAC –</a:t>
            </a:r>
            <a:r>
              <a:rPr lang="tr-TR" b="1" dirty="0">
                <a:latin typeface="Times New Roman" panose="02020603050405020304" pitchFamily="18" charset="0"/>
                <a:cs typeface="Times New Roman" panose="02020603050405020304" pitchFamily="18" charset="0"/>
              </a:rPr>
              <a:t> </a:t>
            </a:r>
            <a:r>
              <a:rPr lang="en" b="1" dirty="0">
                <a:latin typeface="Times New Roman" panose="02020603050405020304" pitchFamily="18" charset="0"/>
                <a:cs typeface="Times New Roman" panose="02020603050405020304" pitchFamily="18" charset="0"/>
              </a:rPr>
              <a:t> Saudi Arabia</a:t>
            </a:r>
            <a:endParaRPr lang="tr-TR" b="1" dirty="0">
              <a:latin typeface="Times New Roman" panose="02020603050405020304" pitchFamily="18" charset="0"/>
              <a:cs typeface="Times New Roman" panose="02020603050405020304" pitchFamily="18" charset="0"/>
            </a:endParaRPr>
          </a:p>
          <a:p>
            <a:pPr marL="1200150" lvl="2" indent="-285750">
              <a:buFont typeface="Arial" panose="020B0604020202020204" pitchFamily="34" charset="0"/>
              <a:buChar char="•"/>
            </a:pPr>
            <a:r>
              <a:rPr lang="en" b="1" dirty="0">
                <a:latin typeface="Times New Roman" panose="02020603050405020304" pitchFamily="18" charset="0"/>
                <a:cs typeface="Times New Roman" panose="02020603050405020304" pitchFamily="18" charset="0"/>
              </a:rPr>
              <a:t>GAC – </a:t>
            </a:r>
            <a:r>
              <a:rPr lang="tr-TR" b="1" dirty="0">
                <a:latin typeface="Times New Roman" panose="02020603050405020304" pitchFamily="18" charset="0"/>
                <a:cs typeface="Times New Roman" panose="02020603050405020304" pitchFamily="18" charset="0"/>
              </a:rPr>
              <a:t>   </a:t>
            </a:r>
            <a:r>
              <a:rPr lang="en" b="1" dirty="0">
                <a:latin typeface="Times New Roman" panose="02020603050405020304" pitchFamily="18" charset="0"/>
                <a:cs typeface="Times New Roman" panose="02020603050405020304" pitchFamily="18" charset="0"/>
              </a:rPr>
              <a:t>Gulf Accreditation Agency</a:t>
            </a:r>
            <a:endParaRPr lang="tr-TR" b="1" dirty="0">
              <a:latin typeface="Times New Roman" panose="02020603050405020304" pitchFamily="18" charset="0"/>
              <a:cs typeface="Times New Roman" panose="02020603050405020304" pitchFamily="18" charset="0"/>
            </a:endParaRPr>
          </a:p>
          <a:p>
            <a:pPr marL="1200150" lvl="2" indent="-285750">
              <a:buFont typeface="Arial" panose="020B0604020202020204" pitchFamily="34" charset="0"/>
              <a:buChar char="•"/>
            </a:pPr>
            <a:r>
              <a:rPr lang="en" b="1" dirty="0">
                <a:latin typeface="Times New Roman" panose="02020603050405020304" pitchFamily="18" charset="0"/>
                <a:cs typeface="Times New Roman" panose="02020603050405020304" pitchFamily="18" charset="0"/>
              </a:rPr>
              <a:t>EGAC –</a:t>
            </a:r>
            <a:r>
              <a:rPr lang="tr-TR" b="1" dirty="0">
                <a:latin typeface="Times New Roman" panose="02020603050405020304" pitchFamily="18" charset="0"/>
                <a:cs typeface="Times New Roman" panose="02020603050405020304" pitchFamily="18" charset="0"/>
              </a:rPr>
              <a:t> </a:t>
            </a:r>
            <a:r>
              <a:rPr lang="en" b="1" dirty="0">
                <a:latin typeface="Times New Roman" panose="02020603050405020304" pitchFamily="18" charset="0"/>
                <a:cs typeface="Times New Roman" panose="02020603050405020304" pitchFamily="18" charset="0"/>
              </a:rPr>
              <a:t> Egypt</a:t>
            </a:r>
            <a:endParaRPr lang="tr-TR" b="1" dirty="0">
              <a:latin typeface="Times New Roman" panose="02020603050405020304" pitchFamily="18" charset="0"/>
              <a:cs typeface="Times New Roman" panose="02020603050405020304" pitchFamily="18" charset="0"/>
            </a:endParaRPr>
          </a:p>
          <a:p>
            <a:pPr marL="1200150" lvl="2" indent="-285750">
              <a:buFont typeface="Arial" panose="020B0604020202020204" pitchFamily="34" charset="0"/>
              <a:buChar char="•"/>
            </a:pPr>
            <a:r>
              <a:rPr lang="en" b="1" dirty="0">
                <a:latin typeface="Times New Roman" panose="02020603050405020304" pitchFamily="18" charset="0"/>
                <a:cs typeface="Times New Roman" panose="02020603050405020304" pitchFamily="18" charset="0"/>
              </a:rPr>
              <a:t>ENAS – </a:t>
            </a:r>
            <a:r>
              <a:rPr lang="tr-TR" b="1" dirty="0">
                <a:latin typeface="Times New Roman" panose="02020603050405020304" pitchFamily="18" charset="0"/>
                <a:cs typeface="Times New Roman" panose="02020603050405020304" pitchFamily="18" charset="0"/>
              </a:rPr>
              <a:t>  </a:t>
            </a:r>
            <a:r>
              <a:rPr lang="en" b="1" dirty="0">
                <a:latin typeface="Times New Roman" panose="02020603050405020304" pitchFamily="18" charset="0"/>
                <a:cs typeface="Times New Roman" panose="02020603050405020304" pitchFamily="18" charset="0"/>
              </a:rPr>
              <a:t>UAE</a:t>
            </a:r>
            <a:endParaRPr lang="tr-TR" b="1" dirty="0">
              <a:latin typeface="Times New Roman" panose="02020603050405020304" pitchFamily="18" charset="0"/>
              <a:cs typeface="Times New Roman" panose="02020603050405020304" pitchFamily="18" charset="0"/>
            </a:endParaRPr>
          </a:p>
          <a:p>
            <a:pPr marL="1200150" lvl="2" indent="-285750">
              <a:buFont typeface="Arial" panose="020B0604020202020204" pitchFamily="34" charset="0"/>
              <a:buChar char="•"/>
            </a:pPr>
            <a:r>
              <a:rPr lang="tr-TR" b="1" dirty="0">
                <a:latin typeface="Times New Roman" panose="02020603050405020304" pitchFamily="18" charset="0"/>
                <a:cs typeface="Times New Roman" panose="02020603050405020304" pitchFamily="18" charset="0"/>
              </a:rPr>
              <a:t>EIAC –    UAE </a:t>
            </a:r>
          </a:p>
          <a:p>
            <a:pPr marL="1200150" lvl="2" indent="-285750">
              <a:buFont typeface="Arial" panose="020B0604020202020204" pitchFamily="34" charset="0"/>
              <a:buChar char="•"/>
            </a:pPr>
            <a:r>
              <a:rPr lang="en" b="1" dirty="0">
                <a:latin typeface="Times New Roman" panose="02020603050405020304" pitchFamily="18" charset="0"/>
                <a:cs typeface="Times New Roman" panose="02020603050405020304" pitchFamily="18" charset="0"/>
              </a:rPr>
              <a:t>JAS-AU– Jordan</a:t>
            </a:r>
            <a:endParaRPr lang="tr-TR" b="1" dirty="0">
              <a:latin typeface="Times New Roman" panose="02020603050405020304" pitchFamily="18" charset="0"/>
              <a:cs typeface="Times New Roman" panose="02020603050405020304" pitchFamily="18" charset="0"/>
            </a:endParaRPr>
          </a:p>
          <a:p>
            <a:pPr marL="1200150" lvl="2" indent="-285750">
              <a:buFont typeface="Arial" panose="020B0604020202020204" pitchFamily="34" charset="0"/>
              <a:buChar char="•"/>
            </a:pPr>
            <a:r>
              <a:rPr lang="en" b="1" dirty="0">
                <a:latin typeface="Times New Roman" panose="02020603050405020304" pitchFamily="18" charset="0"/>
                <a:cs typeface="Times New Roman" panose="02020603050405020304" pitchFamily="18" charset="0"/>
              </a:rPr>
              <a:t>SEMAC– M</a:t>
            </a:r>
            <a:r>
              <a:rPr lang="tr-TR" b="1" dirty="0" err="1">
                <a:latin typeface="Times New Roman" panose="02020603050405020304" pitchFamily="18" charset="0"/>
                <a:cs typeface="Times New Roman" panose="02020603050405020304" pitchFamily="18" charset="0"/>
              </a:rPr>
              <a:t>orocco</a:t>
            </a:r>
            <a:endParaRPr lang="tr-TR" b="1" dirty="0">
              <a:latin typeface="Times New Roman" panose="02020603050405020304" pitchFamily="18" charset="0"/>
              <a:cs typeface="Times New Roman" panose="02020603050405020304" pitchFamily="18" charset="0"/>
            </a:endParaRPr>
          </a:p>
          <a:p>
            <a:pPr marL="1200150" lvl="2" indent="-285750">
              <a:buFont typeface="Arial" panose="020B0604020202020204" pitchFamily="34" charset="0"/>
              <a:buChar char="•"/>
            </a:pPr>
            <a:r>
              <a:rPr lang="en" b="1" dirty="0">
                <a:latin typeface="Times New Roman" panose="02020603050405020304" pitchFamily="18" charset="0"/>
                <a:ea typeface="Calibri" panose="020F0502020204030204" pitchFamily="34" charset="0"/>
              </a:rPr>
              <a:t>TUNAC- </a:t>
            </a:r>
            <a:r>
              <a:rPr lang="tr-TR" b="1">
                <a:latin typeface="Times New Roman" panose="02020603050405020304" pitchFamily="18" charset="0"/>
                <a:ea typeface="Calibri" panose="020F0502020204030204" pitchFamily="34" charset="0"/>
              </a:rPr>
              <a:t> </a:t>
            </a:r>
            <a:r>
              <a:rPr lang="en" b="1">
                <a:latin typeface="Times New Roman" panose="02020603050405020304" pitchFamily="18" charset="0"/>
                <a:ea typeface="Calibri" panose="020F0502020204030204" pitchFamily="34" charset="0"/>
              </a:rPr>
              <a:t>T</a:t>
            </a:r>
            <a:r>
              <a:rPr lang="tr-TR" b="1" dirty="0" err="1">
                <a:latin typeface="Times New Roman" panose="02020603050405020304" pitchFamily="18" charset="0"/>
                <a:ea typeface="Calibri" panose="020F0502020204030204" pitchFamily="34" charset="0"/>
              </a:rPr>
              <a:t>unisia</a:t>
            </a:r>
            <a:endParaRPr lang="tr-TR" dirty="0"/>
          </a:p>
          <a:p>
            <a:pPr marL="1200150" lvl="2" indent="-285750">
              <a:buFont typeface="Arial" panose="020B0604020202020204" pitchFamily="34" charset="0"/>
              <a:buChar char="•"/>
            </a:pPr>
            <a:endParaRPr lang="tr-TR" dirty="0"/>
          </a:p>
          <a:p>
            <a:pPr marL="1200150" lvl="2" indent="-285750">
              <a:buFont typeface="Arial" panose="020B0604020202020204" pitchFamily="34" charset="0"/>
              <a:buChar char="•"/>
            </a:pPr>
            <a:endParaRPr lang="tr-TR" dirty="0"/>
          </a:p>
          <a:p>
            <a:pPr marL="1200150" lvl="2" indent="-285750">
              <a:buFont typeface="Arial" panose="020B0604020202020204" pitchFamily="34" charset="0"/>
              <a:buChar char="•"/>
            </a:pPr>
            <a:endParaRPr lang="tr-TR" dirty="0"/>
          </a:p>
          <a:p>
            <a:pPr marL="1200150" lvl="2" indent="-285750">
              <a:buFont typeface="Arial" panose="020B0604020202020204" pitchFamily="34" charset="0"/>
              <a:buChar char="•"/>
            </a:pPr>
            <a:endParaRPr lang="tr-TR" dirty="0"/>
          </a:p>
          <a:p>
            <a:pPr marL="1200150" lvl="2" indent="-285750">
              <a:buFont typeface="Arial" panose="020B0604020202020204" pitchFamily="34" charset="0"/>
              <a:buChar char="•"/>
            </a:pPr>
            <a:endParaRPr lang="tr-TR" dirty="0"/>
          </a:p>
          <a:p>
            <a:pPr marL="1200150" lvl="2" indent="-285750">
              <a:buFont typeface="Arial" panose="020B0604020202020204" pitchFamily="34" charset="0"/>
              <a:buChar char="•"/>
            </a:pPr>
            <a:endParaRPr lang="tr-TR" dirty="0"/>
          </a:p>
          <a:p>
            <a:pPr marL="1200150" lvl="2" indent="-285750">
              <a:buFont typeface="Arial" panose="020B0604020202020204" pitchFamily="34" charset="0"/>
              <a:buChar char="•"/>
            </a:pPr>
            <a:endParaRPr lang="tr-TR" dirty="0"/>
          </a:p>
          <a:p>
            <a:pPr marL="1200150" lvl="2" indent="-285750">
              <a:buFont typeface="Arial" panose="020B0604020202020204" pitchFamily="34" charset="0"/>
              <a:buChar char="•"/>
            </a:pPr>
            <a:endParaRPr lang="tr-TR" dirty="0"/>
          </a:p>
          <a:p>
            <a:pPr marL="742950" lvl="1" indent="-285750">
              <a:buFont typeface="Arial" panose="020B0604020202020204" pitchFamily="34" charset="0"/>
              <a:buChar char="•"/>
            </a:pPr>
            <a:endParaRPr lang="tr-TR" dirty="0">
              <a:latin typeface="Times New Roman" panose="02020603050405020304" pitchFamily="18" charset="0"/>
              <a:ea typeface="Calibri" panose="020F0502020204030204" pitchFamily="34" charset="0"/>
            </a:endParaRPr>
          </a:p>
          <a:p>
            <a:pPr marL="742950" lvl="1" indent="-285750">
              <a:buFont typeface="Arial" panose="020B0604020202020204" pitchFamily="34" charset="0"/>
              <a:buChar char="•"/>
            </a:pPr>
            <a:endParaRPr lang="en" sz="1800" dirty="0">
              <a:effectLst/>
              <a:latin typeface="Times New Roman" panose="02020603050405020304" pitchFamily="18" charset="0"/>
              <a:ea typeface="Calibri" panose="020F0502020204030204" pitchFamily="34" charset="0"/>
            </a:endParaRPr>
          </a:p>
          <a:p>
            <a:pPr marL="742950" lvl="1" indent="-285750">
              <a:buFont typeface="Arial" panose="020B0604020202020204" pitchFamily="34" charset="0"/>
              <a:buChar char="•"/>
            </a:pPr>
            <a:endParaRPr lang="tr-TR" kern="0" dirty="0">
              <a:latin typeface="Times New Roman" panose="02020603050405020304" pitchFamily="18" charset="0"/>
              <a:ea typeface="Calibri" panose="020F0502020204030204" pitchFamily="34" charset="0"/>
            </a:endParaRPr>
          </a:p>
          <a:p>
            <a:pPr lvl="1"/>
            <a:r>
              <a:rPr lang="en" kern="0" dirty="0">
                <a:latin typeface="Times New Roman" panose="02020603050405020304" pitchFamily="18" charset="0"/>
                <a:ea typeface="Calibri" panose="020F0502020204030204" pitchFamily="34" charset="0"/>
                <a:cs typeface="Arial" panose="020B0604020202020204" pitchFamily="34" charset="0"/>
              </a:rPr>
              <a:t>  </a:t>
            </a:r>
            <a:endParaRPr lang="tr-TR" sz="1800" kern="100" dirty="0">
              <a:effectLst/>
              <a:latin typeface="Calibri" panose="020F0502020204030204" pitchFamily="34" charset="0"/>
              <a:ea typeface="Calibri" panose="020F0502020204030204" pitchFamily="34" charset="0"/>
              <a:cs typeface="Arial" panose="020B0604020202020204" pitchFamily="34" charset="0"/>
            </a:endParaRPr>
          </a:p>
          <a:p>
            <a:pPr marL="742950" lvl="1" indent="-285750">
              <a:buFont typeface="Arial" panose="020B0604020202020204" pitchFamily="34" charset="0"/>
              <a:buChar char="•"/>
            </a:pPr>
            <a:endParaRPr lang="tr-TR" kern="0" dirty="0">
              <a:latin typeface="Times New Roman" panose="02020603050405020304" pitchFamily="18" charset="0"/>
              <a:ea typeface="Calibri" panose="020F0502020204030204" pitchFamily="34" charset="0"/>
            </a:endParaRPr>
          </a:p>
        </p:txBody>
      </p:sp>
      <p:pic>
        <p:nvPicPr>
          <p:cNvPr id="6" name="Resim 5" descr="grafik, grafik tasarım, yazı tipi, logo içeren bir resim&#10;&#10;Açıklama otomatik olarak oluşturuldu">
            <a:extLst>
              <a:ext uri="{FF2B5EF4-FFF2-40B4-BE49-F238E27FC236}">
                <a16:creationId xmlns:a16="http://schemas.microsoft.com/office/drawing/2014/main" id="{FA257CF4-510F-5482-C333-66FECA9E0B3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246646" y="93347"/>
            <a:ext cx="3037330" cy="1069576"/>
          </a:xfrm>
          <a:prstGeom prst="rect">
            <a:avLst/>
          </a:prstGeom>
        </p:spPr>
      </p:pic>
      <p:pic>
        <p:nvPicPr>
          <p:cNvPr id="7" name="Resim 6" descr="takım elbise, giyim, kişi, şahıs, tavan içeren bir resim&#10;&#10;Açıklama otomatik olarak oluşturuldu">
            <a:extLst>
              <a:ext uri="{FF2B5EF4-FFF2-40B4-BE49-F238E27FC236}">
                <a16:creationId xmlns:a16="http://schemas.microsoft.com/office/drawing/2014/main" id="{0FE0D38C-464D-F147-1B2D-E4E9082DA3E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27679" y="1503339"/>
            <a:ext cx="6450638" cy="4333818"/>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
        <p:nvSpPr>
          <p:cNvPr id="4" name="Dikdörtgen 3">
            <a:extLst>
              <a:ext uri="{FF2B5EF4-FFF2-40B4-BE49-F238E27FC236}">
                <a16:creationId xmlns:a16="http://schemas.microsoft.com/office/drawing/2014/main" id="{03F4AA1C-3035-7C67-3092-39D7D10A2783}"/>
              </a:ext>
            </a:extLst>
          </p:cNvPr>
          <p:cNvSpPr/>
          <p:nvPr/>
        </p:nvSpPr>
        <p:spPr>
          <a:xfrm>
            <a:off x="270314" y="65064"/>
            <a:ext cx="1590675" cy="1438275"/>
          </a:xfrm>
          <a:prstGeom prst="rect">
            <a:avLst/>
          </a:prstGeom>
          <a:solidFill>
            <a:srgbClr val="FFFFFF"/>
          </a:solidFill>
          <a:ln w="12700" cap="flat">
            <a:solidFill>
              <a:schemeClr val="bg1"/>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tr-TR" sz="1800" b="0" i="0" u="none" strike="noStrike" cap="none" spc="0" normalizeH="0" baseline="0">
              <a:ln>
                <a:noFill/>
              </a:ln>
              <a:solidFill>
                <a:srgbClr val="000000"/>
              </a:solidFill>
              <a:effectLst/>
              <a:uFillTx/>
              <a:latin typeface="+mn-lt"/>
              <a:ea typeface="+mn-ea"/>
              <a:cs typeface="+mn-cs"/>
              <a:sym typeface="Calibri"/>
            </a:endParaRPr>
          </a:p>
        </p:txBody>
      </p:sp>
      <p:pic>
        <p:nvPicPr>
          <p:cNvPr id="8" name="Resim 7" descr="grafik, yazı tipi, grafik tasarım, logo içeren bir resim&#10;&#10;Yapay zeka tarafından oluşturulmuş içerik yanlış olabilir.">
            <a:extLst>
              <a:ext uri="{FF2B5EF4-FFF2-40B4-BE49-F238E27FC236}">
                <a16:creationId xmlns:a16="http://schemas.microsoft.com/office/drawing/2014/main" id="{99B0A2F2-FEC8-336A-BBD6-74C75AF58D90}"/>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66082" y="233997"/>
            <a:ext cx="1452877" cy="1042987"/>
          </a:xfrm>
          <a:prstGeom prst="rect">
            <a:avLst/>
          </a:prstGeom>
        </p:spPr>
      </p:pic>
    </p:spTree>
    <p:extLst>
      <p:ext uri="{BB962C8B-B14F-4D97-AF65-F5344CB8AC3E}">
        <p14:creationId xmlns:p14="http://schemas.microsoft.com/office/powerpoint/2010/main" val="2680958398"/>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DEA7B7-6415-C45D-E76A-B66C705E386F}"/>
            </a:ext>
          </a:extLst>
        </p:cNvPr>
        <p:cNvGrpSpPr/>
        <p:nvPr/>
      </p:nvGrpSpPr>
      <p:grpSpPr>
        <a:xfrm>
          <a:off x="0" y="0"/>
          <a:ext cx="0" cy="0"/>
          <a:chOff x="0" y="0"/>
          <a:chExt cx="0" cy="0"/>
        </a:xfrm>
      </p:grpSpPr>
      <p:sp>
        <p:nvSpPr>
          <p:cNvPr id="203" name="Başlık 4">
            <a:extLst>
              <a:ext uri="{FF2B5EF4-FFF2-40B4-BE49-F238E27FC236}">
                <a16:creationId xmlns:a16="http://schemas.microsoft.com/office/drawing/2014/main" id="{AD6AD859-D4A2-8065-9472-083135A8E97E}"/>
              </a:ext>
            </a:extLst>
          </p:cNvPr>
          <p:cNvSpPr txBox="1">
            <a:spLocks noGrp="1"/>
          </p:cNvSpPr>
          <p:nvPr>
            <p:ph type="ctrTitle"/>
          </p:nvPr>
        </p:nvSpPr>
        <p:spPr>
          <a:xfrm>
            <a:off x="1103576" y="418117"/>
            <a:ext cx="10767581" cy="998118"/>
          </a:xfrm>
          <a:prstGeom prst="rect">
            <a:avLst/>
          </a:prstGeom>
        </p:spPr>
        <p:txBody>
          <a:bodyPr>
            <a:normAutofit fontScale="90000"/>
          </a:bodyPr>
          <a:lstStyle/>
          <a:p>
            <a:pPr>
              <a:defRPr sz="3800" b="1">
                <a:latin typeface="Avenir Next LT Pro"/>
                <a:ea typeface="Avenir Next LT Pro"/>
                <a:cs typeface="Avenir Next LT Pro"/>
                <a:sym typeface="Avenir Next LT Pro"/>
              </a:defRPr>
            </a:pPr>
            <a:r>
              <a:rPr dirty="0"/>
              <a:t>OIC</a:t>
            </a:r>
            <a:r>
              <a:rPr lang="tr-TR" dirty="0"/>
              <a:t> GLOBAL HALAL QUALITY INFRASTRUCTURE</a:t>
            </a:r>
            <a:br>
              <a:rPr lang="tr-TR" dirty="0"/>
            </a:br>
            <a:r>
              <a:rPr lang="tr-TR" dirty="0"/>
              <a:t>(OHAQ)</a:t>
            </a:r>
            <a:endParaRPr dirty="0"/>
          </a:p>
        </p:txBody>
      </p:sp>
      <p:sp>
        <p:nvSpPr>
          <p:cNvPr id="204" name="İçerik Yer Tutucusu 2">
            <a:extLst>
              <a:ext uri="{FF2B5EF4-FFF2-40B4-BE49-F238E27FC236}">
                <a16:creationId xmlns:a16="http://schemas.microsoft.com/office/drawing/2014/main" id="{4D7A35F6-8619-C8C1-17DF-2ADD6A97C181}"/>
              </a:ext>
            </a:extLst>
          </p:cNvPr>
          <p:cNvSpPr txBox="1"/>
          <p:nvPr/>
        </p:nvSpPr>
        <p:spPr>
          <a:xfrm>
            <a:off x="1465958" y="1819071"/>
            <a:ext cx="9846246" cy="32990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marL="0" marR="0" lvl="0" indent="0" algn="just" defTabSz="914400" rtl="0" eaLnBrk="1" fontAlgn="auto" latinLnBrk="0" hangingPunct="1">
              <a:lnSpc>
                <a:spcPct val="107000"/>
              </a:lnSpc>
              <a:spcBef>
                <a:spcPts val="0"/>
              </a:spcBef>
              <a:spcAft>
                <a:spcPts val="800"/>
              </a:spcAft>
              <a:buClrTx/>
              <a:buSzTx/>
              <a:buFontTx/>
              <a:buNone/>
              <a:tabLst/>
              <a:defRPr/>
            </a:pPr>
            <a:r>
              <a:rPr kumimoji="0" lang="en-GB" sz="2800" b="1" i="0" u="none" strike="noStrike" kern="1200" cap="none" spc="0" normalizeH="0" baseline="0" noProof="0" dirty="0">
                <a:ln>
                  <a:noFill/>
                </a:ln>
                <a:solidFill>
                  <a:srgbClr val="000000"/>
                </a:solidFill>
                <a:effectLst/>
                <a:uLnTx/>
                <a:uFill>
                  <a:solidFill>
                    <a:srgbClr val="000000"/>
                  </a:solidFill>
                </a:uFill>
                <a:latin typeface="Calibri"/>
                <a:ea typeface="Calibri"/>
                <a:cs typeface="Simplified Arabic"/>
              </a:rPr>
              <a:t>OIC Global Halal Quality Infrastructure is a structure which describes the conformity assessment and accreditation of halal related activities and establishes rules to harmonize procedures and practices globally based on the international implementations to achieve full mutual recognition of halal certification and accreditation activities and issuing halal mark based on OIC/SMIIC standards.</a:t>
            </a:r>
          </a:p>
        </p:txBody>
      </p:sp>
    </p:spTree>
    <p:extLst>
      <p:ext uri="{BB962C8B-B14F-4D97-AF65-F5344CB8AC3E}">
        <p14:creationId xmlns:p14="http://schemas.microsoft.com/office/powerpoint/2010/main" val="3003041165"/>
      </p:ext>
    </p:extLst>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813F3F-92F2-48B8-14C2-4B4B217AA827}"/>
            </a:ext>
          </a:extLst>
        </p:cNvPr>
        <p:cNvGrpSpPr/>
        <p:nvPr/>
      </p:nvGrpSpPr>
      <p:grpSpPr>
        <a:xfrm>
          <a:off x="0" y="0"/>
          <a:ext cx="0" cy="0"/>
          <a:chOff x="0" y="0"/>
          <a:chExt cx="0" cy="0"/>
        </a:xfrm>
      </p:grpSpPr>
      <p:pic>
        <p:nvPicPr>
          <p:cNvPr id="2" name="object 2">
            <a:extLst>
              <a:ext uri="{FF2B5EF4-FFF2-40B4-BE49-F238E27FC236}">
                <a16:creationId xmlns:a16="http://schemas.microsoft.com/office/drawing/2014/main" id="{EF1E40D0-1CEB-DB63-0122-6322D5C191AB}"/>
              </a:ext>
            </a:extLst>
          </p:cNvPr>
          <p:cNvPicPr/>
          <p:nvPr/>
        </p:nvPicPr>
        <p:blipFill>
          <a:blip r:embed="rId3" cstate="print"/>
          <a:stretch>
            <a:fillRect/>
          </a:stretch>
        </p:blipFill>
        <p:spPr>
          <a:xfrm>
            <a:off x="12192" y="399010"/>
            <a:ext cx="12167615" cy="6271949"/>
          </a:xfrm>
          <a:prstGeom prst="rect">
            <a:avLst/>
          </a:prstGeom>
        </p:spPr>
      </p:pic>
      <p:pic>
        <p:nvPicPr>
          <p:cNvPr id="3" name="object 2">
            <a:extLst>
              <a:ext uri="{FF2B5EF4-FFF2-40B4-BE49-F238E27FC236}">
                <a16:creationId xmlns:a16="http://schemas.microsoft.com/office/drawing/2014/main" id="{10EB2D0C-C582-3DF7-1B05-E79C5BCAB828}"/>
              </a:ext>
            </a:extLst>
          </p:cNvPr>
          <p:cNvPicPr/>
          <p:nvPr/>
        </p:nvPicPr>
        <p:blipFill>
          <a:blip r:embed="rId4" cstate="print"/>
          <a:stretch>
            <a:fillRect/>
          </a:stretch>
        </p:blipFill>
        <p:spPr>
          <a:xfrm>
            <a:off x="12193" y="230954"/>
            <a:ext cx="12179807" cy="6368796"/>
          </a:xfrm>
          <a:prstGeom prst="rect">
            <a:avLst/>
          </a:prstGeom>
        </p:spPr>
      </p:pic>
      <p:sp>
        <p:nvSpPr>
          <p:cNvPr id="10" name="Metin kutusu 9">
            <a:extLst>
              <a:ext uri="{FF2B5EF4-FFF2-40B4-BE49-F238E27FC236}">
                <a16:creationId xmlns:a16="http://schemas.microsoft.com/office/drawing/2014/main" id="{59FE0AA1-8ACB-7E19-FC52-7FCC45BABE93}"/>
              </a:ext>
            </a:extLst>
          </p:cNvPr>
          <p:cNvSpPr txBox="1"/>
          <p:nvPr/>
        </p:nvSpPr>
        <p:spPr>
          <a:xfrm>
            <a:off x="1973676" y="657846"/>
            <a:ext cx="6381052" cy="707886"/>
          </a:xfrm>
          <a:prstGeom prst="rect">
            <a:avLst/>
          </a:prstGeom>
          <a:noFill/>
        </p:spPr>
        <p:txBody>
          <a:bodyPr wrap="square" rtlCol="0">
            <a:spAutoFit/>
          </a:bodyPr>
          <a:lstStyle/>
          <a:p>
            <a:r>
              <a:rPr lang="en" sz="2000" b="1" dirty="0">
                <a:latin typeface="Times New Roman" panose="02020603050405020304" pitchFamily="18" charset="0"/>
                <a:cs typeface="Times New Roman" panose="02020603050405020304" pitchFamily="18" charset="0"/>
              </a:rPr>
              <a:t>Establishment Process of </a:t>
            </a:r>
            <a:r>
              <a:rPr lang="tr-TR" sz="2000" b="1" dirty="0">
                <a:latin typeface="Times New Roman" panose="02020603050405020304" pitchFamily="18" charset="0"/>
                <a:cs typeface="Times New Roman" panose="02020603050405020304" pitchFamily="18" charset="0"/>
              </a:rPr>
              <a:t>Islamic Forum </a:t>
            </a:r>
            <a:r>
              <a:rPr lang="tr-TR" sz="2000" b="1" dirty="0" err="1">
                <a:latin typeface="Times New Roman" panose="02020603050405020304" pitchFamily="18" charset="0"/>
                <a:cs typeface="Times New Roman" panose="02020603050405020304" pitchFamily="18" charset="0"/>
              </a:rPr>
              <a:t>for</a:t>
            </a:r>
            <a:r>
              <a:rPr lang="tr-TR" sz="2000" b="1" dirty="0">
                <a:latin typeface="Times New Roman" panose="02020603050405020304" pitchFamily="18" charset="0"/>
                <a:cs typeface="Times New Roman" panose="02020603050405020304" pitchFamily="18" charset="0"/>
              </a:rPr>
              <a:t> Halal Accreditation </a:t>
            </a:r>
            <a:r>
              <a:rPr lang="tr-TR" sz="2000" b="1" dirty="0" err="1">
                <a:latin typeface="Times New Roman" panose="02020603050405020304" pitchFamily="18" charset="0"/>
                <a:cs typeface="Times New Roman" panose="02020603050405020304" pitchFamily="18" charset="0"/>
              </a:rPr>
              <a:t>Bodies</a:t>
            </a:r>
            <a:r>
              <a:rPr lang="tr-TR" sz="2000" b="1" dirty="0">
                <a:latin typeface="Times New Roman" panose="02020603050405020304" pitchFamily="18" charset="0"/>
                <a:cs typeface="Times New Roman" panose="02020603050405020304" pitchFamily="18" charset="0"/>
              </a:rPr>
              <a:t> (IFHAB)</a:t>
            </a:r>
            <a:endParaRPr lang="en" sz="2000" b="1" dirty="0" err="1">
              <a:latin typeface="Times New Roman" panose="02020603050405020304" pitchFamily="18" charset="0"/>
              <a:cs typeface="Times New Roman" panose="02020603050405020304" pitchFamily="18" charset="0"/>
            </a:endParaRPr>
          </a:p>
        </p:txBody>
      </p:sp>
      <p:sp>
        <p:nvSpPr>
          <p:cNvPr id="5" name="Metin kutusu 4">
            <a:extLst>
              <a:ext uri="{FF2B5EF4-FFF2-40B4-BE49-F238E27FC236}">
                <a16:creationId xmlns:a16="http://schemas.microsoft.com/office/drawing/2014/main" id="{1BC4B2A2-9862-AABD-68EE-4C0EA0A70F9E}"/>
              </a:ext>
            </a:extLst>
          </p:cNvPr>
          <p:cNvSpPr txBox="1"/>
          <p:nvPr/>
        </p:nvSpPr>
        <p:spPr>
          <a:xfrm>
            <a:off x="7109793" y="1162337"/>
            <a:ext cx="5070014" cy="7848302"/>
          </a:xfrm>
          <a:prstGeom prst="rect">
            <a:avLst/>
          </a:prstGeom>
          <a:noFill/>
        </p:spPr>
        <p:txBody>
          <a:bodyPr wrap="square" rtlCol="0">
            <a:spAutoFit/>
          </a:bodyPr>
          <a:lstStyle/>
          <a:p>
            <a:endParaRPr lang="tr-TR" b="1" dirty="0">
              <a:latin typeface="Times New Roman" panose="02020603050405020304" pitchFamily="18" charset="0"/>
              <a:cs typeface="Times New Roman" panose="02020603050405020304" pitchFamily="18" charset="0"/>
            </a:endParaRPr>
          </a:p>
          <a:p>
            <a:r>
              <a:rPr lang="en" b="1" dirty="0">
                <a:latin typeface="Times New Roman" panose="02020603050405020304" pitchFamily="18" charset="0"/>
                <a:cs typeface="Times New Roman" panose="02020603050405020304" pitchFamily="18" charset="0"/>
              </a:rPr>
              <a:t>IFHAB </a:t>
            </a:r>
            <a:r>
              <a:rPr lang="tr-TR" b="1" dirty="0">
                <a:latin typeface="Times New Roman" panose="02020603050405020304" pitchFamily="18" charset="0"/>
                <a:cs typeface="Times New Roman" panose="02020603050405020304" pitchFamily="18" charset="0"/>
              </a:rPr>
              <a:t>2nd</a:t>
            </a:r>
            <a:r>
              <a:rPr lang="en" b="1" dirty="0">
                <a:latin typeface="Times New Roman" panose="02020603050405020304" pitchFamily="18" charset="0"/>
                <a:cs typeface="Times New Roman" panose="02020603050405020304" pitchFamily="18" charset="0"/>
              </a:rPr>
              <a:t> General Assembly Meeting</a:t>
            </a:r>
            <a:r>
              <a:rPr lang="tr-TR" b="1" dirty="0">
                <a:latin typeface="Times New Roman" panose="02020603050405020304" pitchFamily="18" charset="0"/>
                <a:cs typeface="Times New Roman" panose="02020603050405020304" pitchFamily="18" charset="0"/>
              </a:rPr>
              <a:t> </a:t>
            </a:r>
          </a:p>
          <a:p>
            <a:r>
              <a:rPr lang="tr-TR" b="1" dirty="0" err="1">
                <a:latin typeface="Times New Roman" panose="02020603050405020304" pitchFamily="18" charset="0"/>
                <a:cs typeface="Times New Roman" panose="02020603050405020304" pitchFamily="18" charset="0"/>
              </a:rPr>
              <a:t>December</a:t>
            </a:r>
            <a:r>
              <a:rPr lang="tr-TR" b="1" dirty="0">
                <a:latin typeface="Times New Roman" panose="02020603050405020304" pitchFamily="18" charset="0"/>
                <a:cs typeface="Times New Roman" panose="02020603050405020304" pitchFamily="18" charset="0"/>
              </a:rPr>
              <a:t> 18th, 19th 2024</a:t>
            </a:r>
          </a:p>
          <a:p>
            <a:endParaRPr lang="tr-TR" kern="0" dirty="0">
              <a:latin typeface="Times New Roman" panose="02020603050405020304" pitchFamily="18" charset="0"/>
              <a:ea typeface="Calibri" panose="020F0502020204030204" pitchFamily="34" charset="0"/>
            </a:endParaRPr>
          </a:p>
          <a:p>
            <a:pPr marL="742950" lvl="1" indent="-285750">
              <a:buFont typeface="Arial" panose="020B0604020202020204" pitchFamily="34" charset="0"/>
              <a:buChar char="•"/>
            </a:pPr>
            <a:r>
              <a:rPr lang="de-DE" dirty="0">
                <a:latin typeface="Times New Roman" panose="02020603050405020304" pitchFamily="18" charset="0"/>
                <a:cs typeface="Times New Roman" panose="02020603050405020304" pitchFamily="18" charset="0"/>
              </a:rPr>
              <a:t>The </a:t>
            </a:r>
            <a:r>
              <a:rPr lang="de-DE" dirty="0" err="1">
                <a:latin typeface="Times New Roman" panose="02020603050405020304" pitchFamily="18" charset="0"/>
                <a:cs typeface="Times New Roman" panose="02020603050405020304" pitchFamily="18" charset="0"/>
              </a:rPr>
              <a:t>second</a:t>
            </a:r>
            <a:r>
              <a:rPr lang="de-DE" dirty="0">
                <a:latin typeface="Times New Roman" panose="02020603050405020304" pitchFamily="18" charset="0"/>
                <a:cs typeface="Times New Roman" panose="02020603050405020304" pitchFamily="18" charset="0"/>
              </a:rPr>
              <a:t> General Assembly </a:t>
            </a:r>
            <a:r>
              <a:rPr lang="de-DE" dirty="0" err="1">
                <a:latin typeface="Times New Roman" panose="02020603050405020304" pitchFamily="18" charset="0"/>
                <a:cs typeface="Times New Roman" panose="02020603050405020304" pitchFamily="18" charset="0"/>
              </a:rPr>
              <a:t>meeting</a:t>
            </a:r>
            <a:r>
              <a:rPr lang="de-DE" dirty="0">
                <a:latin typeface="Times New Roman" panose="02020603050405020304" pitchFamily="18" charset="0"/>
                <a:cs typeface="Times New Roman" panose="02020603050405020304" pitchFamily="18" charset="0"/>
              </a:rPr>
              <a:t> </a:t>
            </a:r>
            <a:r>
              <a:rPr lang="de-DE" dirty="0" err="1">
                <a:latin typeface="Times New Roman" panose="02020603050405020304" pitchFamily="18" charset="0"/>
                <a:cs typeface="Times New Roman" panose="02020603050405020304" pitchFamily="18" charset="0"/>
              </a:rPr>
              <a:t>of</a:t>
            </a:r>
            <a:r>
              <a:rPr lang="de-DE" dirty="0">
                <a:latin typeface="Times New Roman" panose="02020603050405020304" pitchFamily="18" charset="0"/>
                <a:cs typeface="Times New Roman" panose="02020603050405020304" pitchFamily="18" charset="0"/>
              </a:rPr>
              <a:t> IFHAB was </a:t>
            </a:r>
            <a:r>
              <a:rPr lang="de-DE" dirty="0" err="1">
                <a:latin typeface="Times New Roman" panose="02020603050405020304" pitchFamily="18" charset="0"/>
                <a:cs typeface="Times New Roman" panose="02020603050405020304" pitchFamily="18" charset="0"/>
              </a:rPr>
              <a:t>held</a:t>
            </a:r>
            <a:r>
              <a:rPr lang="de-DE" dirty="0">
                <a:latin typeface="Times New Roman" panose="02020603050405020304" pitchFamily="18" charset="0"/>
                <a:cs typeface="Times New Roman" panose="02020603050405020304" pitchFamily="18" charset="0"/>
              </a:rPr>
              <a:t> in </a:t>
            </a:r>
            <a:r>
              <a:rPr lang="de-DE" dirty="0" err="1">
                <a:latin typeface="Times New Roman" panose="02020603050405020304" pitchFamily="18" charset="0"/>
                <a:cs typeface="Times New Roman" panose="02020603050405020304" pitchFamily="18" charset="0"/>
              </a:rPr>
              <a:t>Mecca</a:t>
            </a:r>
            <a:r>
              <a:rPr lang="de-DE" dirty="0">
                <a:latin typeface="Times New Roman" panose="02020603050405020304" pitchFamily="18" charset="0"/>
                <a:cs typeface="Times New Roman" panose="02020603050405020304" pitchFamily="18" charset="0"/>
              </a:rPr>
              <a:t> on </a:t>
            </a:r>
            <a:r>
              <a:rPr lang="de-DE" dirty="0" err="1">
                <a:latin typeface="Times New Roman" panose="02020603050405020304" pitchFamily="18" charset="0"/>
                <a:cs typeface="Times New Roman" panose="02020603050405020304" pitchFamily="18" charset="0"/>
              </a:rPr>
              <a:t>December</a:t>
            </a:r>
            <a:r>
              <a:rPr lang="de-DE" dirty="0">
                <a:latin typeface="Times New Roman" panose="02020603050405020304" pitchFamily="18" charset="0"/>
                <a:cs typeface="Times New Roman" panose="02020603050405020304" pitchFamily="18" charset="0"/>
              </a:rPr>
              <a:t> 18-19, 2024, and a total </a:t>
            </a:r>
            <a:r>
              <a:rPr lang="de-DE" dirty="0" err="1">
                <a:latin typeface="Times New Roman" panose="02020603050405020304" pitchFamily="18" charset="0"/>
                <a:cs typeface="Times New Roman" panose="02020603050405020304" pitchFamily="18" charset="0"/>
              </a:rPr>
              <a:t>of</a:t>
            </a:r>
            <a:r>
              <a:rPr lang="de-DE" dirty="0">
                <a:latin typeface="Times New Roman" panose="02020603050405020304" pitchFamily="18" charset="0"/>
                <a:cs typeface="Times New Roman" panose="02020603050405020304" pitchFamily="18" charset="0"/>
              </a:rPr>
              <a:t> 25 </a:t>
            </a:r>
            <a:r>
              <a:rPr lang="de-DE" dirty="0" err="1">
                <a:latin typeface="Times New Roman" panose="02020603050405020304" pitchFamily="18" charset="0"/>
                <a:cs typeface="Times New Roman" panose="02020603050405020304" pitchFamily="18" charset="0"/>
              </a:rPr>
              <a:t>accreditation</a:t>
            </a:r>
            <a:r>
              <a:rPr lang="de-DE" dirty="0">
                <a:latin typeface="Times New Roman" panose="02020603050405020304" pitchFamily="18" charset="0"/>
                <a:cs typeface="Times New Roman" panose="02020603050405020304" pitchFamily="18" charset="0"/>
              </a:rPr>
              <a:t> </a:t>
            </a:r>
            <a:r>
              <a:rPr lang="de-DE" dirty="0" err="1">
                <a:latin typeface="Times New Roman" panose="02020603050405020304" pitchFamily="18" charset="0"/>
                <a:cs typeface="Times New Roman" panose="02020603050405020304" pitchFamily="18" charset="0"/>
              </a:rPr>
              <a:t>body</a:t>
            </a:r>
            <a:r>
              <a:rPr lang="de-DE" dirty="0">
                <a:latin typeface="Times New Roman" panose="02020603050405020304" pitchFamily="18" charset="0"/>
                <a:cs typeface="Times New Roman" panose="02020603050405020304" pitchFamily="18" charset="0"/>
              </a:rPr>
              <a:t> </a:t>
            </a:r>
            <a:r>
              <a:rPr lang="de-DE" dirty="0" err="1">
                <a:latin typeface="Times New Roman" panose="02020603050405020304" pitchFamily="18" charset="0"/>
                <a:cs typeface="Times New Roman" panose="02020603050405020304" pitchFamily="18" charset="0"/>
              </a:rPr>
              <a:t>representatives</a:t>
            </a:r>
            <a:r>
              <a:rPr lang="de-DE" dirty="0">
                <a:latin typeface="Times New Roman" panose="02020603050405020304" pitchFamily="18" charset="0"/>
                <a:cs typeface="Times New Roman" panose="02020603050405020304" pitchFamily="18" charset="0"/>
              </a:rPr>
              <a:t>, </a:t>
            </a:r>
            <a:r>
              <a:rPr lang="de-DE" dirty="0" err="1">
                <a:latin typeface="Times New Roman" panose="02020603050405020304" pitchFamily="18" charset="0"/>
                <a:cs typeface="Times New Roman" panose="02020603050405020304" pitchFamily="18" charset="0"/>
              </a:rPr>
              <a:t>including</a:t>
            </a:r>
            <a:r>
              <a:rPr lang="de-DE" dirty="0">
                <a:latin typeface="Times New Roman" panose="02020603050405020304" pitchFamily="18" charset="0"/>
                <a:cs typeface="Times New Roman" panose="02020603050405020304" pitchFamily="18" charset="0"/>
              </a:rPr>
              <a:t> 22 </a:t>
            </a:r>
            <a:r>
              <a:rPr lang="de-DE" dirty="0" err="1">
                <a:latin typeface="Times New Roman" panose="02020603050405020304" pitchFamily="18" charset="0"/>
                <a:cs typeface="Times New Roman" panose="02020603050405020304" pitchFamily="18" charset="0"/>
              </a:rPr>
              <a:t>members</a:t>
            </a:r>
            <a:r>
              <a:rPr lang="de-DE" dirty="0">
                <a:latin typeface="Times New Roman" panose="02020603050405020304" pitchFamily="18" charset="0"/>
                <a:cs typeface="Times New Roman" panose="02020603050405020304" pitchFamily="18" charset="0"/>
              </a:rPr>
              <a:t> and 3 </a:t>
            </a:r>
            <a:r>
              <a:rPr lang="de-DE" dirty="0" err="1">
                <a:latin typeface="Times New Roman" panose="02020603050405020304" pitchFamily="18" charset="0"/>
                <a:cs typeface="Times New Roman" panose="02020603050405020304" pitchFamily="18" charset="0"/>
              </a:rPr>
              <a:t>observers</a:t>
            </a:r>
            <a:r>
              <a:rPr lang="de-DE" dirty="0">
                <a:latin typeface="Times New Roman" panose="02020603050405020304" pitchFamily="18" charset="0"/>
                <a:cs typeface="Times New Roman" panose="02020603050405020304" pitchFamily="18" charset="0"/>
              </a:rPr>
              <a:t>, </a:t>
            </a:r>
            <a:r>
              <a:rPr lang="de-DE" dirty="0" err="1">
                <a:latin typeface="Times New Roman" panose="02020603050405020304" pitchFamily="18" charset="0"/>
                <a:cs typeface="Times New Roman" panose="02020603050405020304" pitchFamily="18" charset="0"/>
              </a:rPr>
              <a:t>attended</a:t>
            </a:r>
            <a:r>
              <a:rPr lang="de-DE" dirty="0">
                <a:latin typeface="Times New Roman" panose="02020603050405020304" pitchFamily="18" charset="0"/>
                <a:cs typeface="Times New Roman" panose="02020603050405020304" pitchFamily="18" charset="0"/>
              </a:rPr>
              <a:t> </a:t>
            </a:r>
            <a:r>
              <a:rPr lang="de-DE" dirty="0" err="1">
                <a:latin typeface="Times New Roman" panose="02020603050405020304" pitchFamily="18" charset="0"/>
                <a:cs typeface="Times New Roman" panose="02020603050405020304" pitchFamily="18" charset="0"/>
              </a:rPr>
              <a:t>the</a:t>
            </a:r>
            <a:r>
              <a:rPr lang="de-DE" dirty="0">
                <a:latin typeface="Times New Roman" panose="02020603050405020304" pitchFamily="18" charset="0"/>
                <a:cs typeface="Times New Roman" panose="02020603050405020304" pitchFamily="18" charset="0"/>
              </a:rPr>
              <a:t> </a:t>
            </a:r>
            <a:r>
              <a:rPr lang="de-DE" dirty="0" err="1">
                <a:latin typeface="Times New Roman" panose="02020603050405020304" pitchFamily="18" charset="0"/>
                <a:cs typeface="Times New Roman" panose="02020603050405020304" pitchFamily="18" charset="0"/>
              </a:rPr>
              <a:t>meeting</a:t>
            </a:r>
            <a:r>
              <a:rPr lang="tr-TR" dirty="0">
                <a:latin typeface="Times New Roman" panose="02020603050405020304" pitchFamily="18" charset="0"/>
                <a:cs typeface="Times New Roman" panose="02020603050405020304" pitchFamily="18" charset="0"/>
              </a:rPr>
              <a:t>.</a:t>
            </a:r>
          </a:p>
          <a:p>
            <a:pPr marL="742950" lvl="1" indent="-285750">
              <a:buFont typeface="Arial" panose="020B0604020202020204" pitchFamily="34" charset="0"/>
              <a:buChar char="•"/>
            </a:pPr>
            <a:r>
              <a:rPr lang="tr-TR" dirty="0" err="1">
                <a:latin typeface="Times New Roman" panose="02020603050405020304" pitchFamily="18" charset="0"/>
                <a:cs typeface="Times New Roman" panose="02020603050405020304" pitchFamily="18" charset="0"/>
              </a:rPr>
              <a:t>Statute</a:t>
            </a:r>
            <a:r>
              <a:rPr lang="tr-TR" dirty="0">
                <a:latin typeface="Times New Roman" panose="02020603050405020304" pitchFamily="18" charset="0"/>
                <a:cs typeface="Times New Roman" panose="02020603050405020304" pitchFamily="18" charset="0"/>
              </a:rPr>
              <a:t> </a:t>
            </a:r>
            <a:r>
              <a:rPr lang="tr-TR" dirty="0" err="1">
                <a:latin typeface="Times New Roman" panose="02020603050405020304" pitchFamily="18" charset="0"/>
                <a:cs typeface="Times New Roman" panose="02020603050405020304" pitchFamily="18" charset="0"/>
              </a:rPr>
              <a:t>was</a:t>
            </a:r>
            <a:r>
              <a:rPr lang="tr-TR" dirty="0">
                <a:latin typeface="Times New Roman" panose="02020603050405020304" pitchFamily="18" charset="0"/>
                <a:cs typeface="Times New Roman" panose="02020603050405020304" pitchFamily="18" charset="0"/>
              </a:rPr>
              <a:t> </a:t>
            </a:r>
            <a:r>
              <a:rPr lang="tr-TR" dirty="0" err="1">
                <a:latin typeface="Times New Roman" panose="02020603050405020304" pitchFamily="18" charset="0"/>
                <a:cs typeface="Times New Roman" panose="02020603050405020304" pitchFamily="18" charset="0"/>
              </a:rPr>
              <a:t>adopted</a:t>
            </a:r>
            <a:r>
              <a:rPr lang="tr-TR" dirty="0">
                <a:latin typeface="Times New Roman" panose="02020603050405020304" pitchFamily="18" charset="0"/>
                <a:cs typeface="Times New Roman" panose="02020603050405020304" pitchFamily="18" charset="0"/>
              </a:rPr>
              <a:t>.</a:t>
            </a:r>
          </a:p>
          <a:p>
            <a:pPr marL="742950" lvl="1" indent="-285750">
              <a:buFont typeface="Arial" panose="020B0604020202020204" pitchFamily="34" charset="0"/>
              <a:buChar char="•"/>
            </a:pPr>
            <a:r>
              <a:rPr lang="tr-TR" dirty="0">
                <a:latin typeface="Times New Roman" panose="02020603050405020304" pitchFamily="18" charset="0"/>
                <a:cs typeface="Times New Roman" panose="02020603050405020304" pitchFamily="18" charset="0"/>
              </a:rPr>
              <a:t>2 New </a:t>
            </a:r>
            <a:r>
              <a:rPr lang="tr-TR" dirty="0" err="1">
                <a:latin typeface="Times New Roman" panose="02020603050405020304" pitchFamily="18" charset="0"/>
                <a:cs typeface="Times New Roman" panose="02020603050405020304" pitchFamily="18" charset="0"/>
              </a:rPr>
              <a:t>Members</a:t>
            </a:r>
            <a:r>
              <a:rPr lang="tr-TR" dirty="0">
                <a:latin typeface="Times New Roman" panose="02020603050405020304" pitchFamily="18" charset="0"/>
                <a:cs typeface="Times New Roman" panose="02020603050405020304" pitchFamily="18" charset="0"/>
              </a:rPr>
              <a:t>: </a:t>
            </a:r>
            <a:r>
              <a:rPr lang="tr-TR" dirty="0" err="1">
                <a:latin typeface="Times New Roman" panose="02020603050405020304" pitchFamily="18" charset="0"/>
                <a:cs typeface="Times New Roman" panose="02020603050405020304" pitchFamily="18" charset="0"/>
              </a:rPr>
              <a:t>Azerbaijan</a:t>
            </a:r>
            <a:r>
              <a:rPr lang="tr-TR" dirty="0">
                <a:latin typeface="Times New Roman" panose="02020603050405020304" pitchFamily="18" charset="0"/>
                <a:cs typeface="Times New Roman" panose="02020603050405020304" pitchFamily="18" charset="0"/>
              </a:rPr>
              <a:t> </a:t>
            </a:r>
            <a:r>
              <a:rPr lang="tr-TR" dirty="0" err="1">
                <a:latin typeface="Times New Roman" panose="02020603050405020304" pitchFamily="18" charset="0"/>
                <a:cs typeface="Times New Roman" panose="02020603050405020304" pitchFamily="18" charset="0"/>
              </a:rPr>
              <a:t>Accreditation</a:t>
            </a:r>
            <a:r>
              <a:rPr lang="tr-TR" dirty="0">
                <a:latin typeface="Times New Roman" panose="02020603050405020304" pitchFamily="18" charset="0"/>
                <a:cs typeface="Times New Roman" panose="02020603050405020304" pitchFamily="18" charset="0"/>
              </a:rPr>
              <a:t> Center (AZAK) </a:t>
            </a:r>
            <a:r>
              <a:rPr lang="tr-TR" dirty="0" err="1">
                <a:latin typeface="Times New Roman" panose="02020603050405020304" pitchFamily="18" charset="0"/>
                <a:cs typeface="Times New Roman" panose="02020603050405020304" pitchFamily="18" charset="0"/>
              </a:rPr>
              <a:t>and</a:t>
            </a:r>
            <a:r>
              <a:rPr lang="tr-TR" dirty="0">
                <a:latin typeface="Times New Roman" panose="02020603050405020304" pitchFamily="18" charset="0"/>
                <a:cs typeface="Times New Roman" panose="02020603050405020304" pitchFamily="18" charset="0"/>
              </a:rPr>
              <a:t> </a:t>
            </a:r>
            <a:r>
              <a:rPr lang="tr-TR" dirty="0" err="1">
                <a:latin typeface="Times New Roman" panose="02020603050405020304" pitchFamily="18" charset="0"/>
                <a:cs typeface="Times New Roman" panose="02020603050405020304" pitchFamily="18" charset="0"/>
              </a:rPr>
              <a:t>Algerian</a:t>
            </a:r>
            <a:r>
              <a:rPr lang="tr-TR" dirty="0">
                <a:latin typeface="Times New Roman" panose="02020603050405020304" pitchFamily="18" charset="0"/>
                <a:cs typeface="Times New Roman" panose="02020603050405020304" pitchFamily="18" charset="0"/>
              </a:rPr>
              <a:t> </a:t>
            </a:r>
            <a:r>
              <a:rPr lang="tr-TR" dirty="0" err="1">
                <a:latin typeface="Times New Roman" panose="02020603050405020304" pitchFamily="18" charset="0"/>
                <a:cs typeface="Times New Roman" panose="02020603050405020304" pitchFamily="18" charset="0"/>
              </a:rPr>
              <a:t>Accreditation</a:t>
            </a:r>
            <a:r>
              <a:rPr lang="tr-TR" dirty="0">
                <a:latin typeface="Times New Roman" panose="02020603050405020304" pitchFamily="18" charset="0"/>
                <a:cs typeface="Times New Roman" panose="02020603050405020304" pitchFamily="18" charset="0"/>
              </a:rPr>
              <a:t> Body (ALGERAC)</a:t>
            </a:r>
          </a:p>
          <a:p>
            <a:pPr marL="742950" lvl="1" indent="-285750">
              <a:buFont typeface="Arial" panose="020B0604020202020204" pitchFamily="34" charset="0"/>
              <a:buChar char="•"/>
            </a:pPr>
            <a:r>
              <a:rPr lang="tr-TR" dirty="0" err="1">
                <a:latin typeface="Times New Roman" panose="02020603050405020304" pitchFamily="18" charset="0"/>
                <a:cs typeface="Times New Roman" panose="02020603050405020304" pitchFamily="18" charset="0"/>
              </a:rPr>
              <a:t>The</a:t>
            </a:r>
            <a:r>
              <a:rPr lang="tr-TR" dirty="0">
                <a:latin typeface="Times New Roman" panose="02020603050405020304" pitchFamily="18" charset="0"/>
                <a:cs typeface="Times New Roman" panose="02020603050405020304" pitchFamily="18" charset="0"/>
              </a:rPr>
              <a:t> EC </a:t>
            </a:r>
            <a:r>
              <a:rPr lang="tr-TR" dirty="0" err="1">
                <a:latin typeface="Times New Roman" panose="02020603050405020304" pitchFamily="18" charset="0"/>
                <a:cs typeface="Times New Roman" panose="02020603050405020304" pitchFamily="18" charset="0"/>
              </a:rPr>
              <a:t>will</a:t>
            </a:r>
            <a:r>
              <a:rPr lang="tr-TR" dirty="0">
                <a:latin typeface="Times New Roman" panose="02020603050405020304" pitchFamily="18" charset="0"/>
                <a:cs typeface="Times New Roman" panose="02020603050405020304" pitchFamily="18" charset="0"/>
              </a:rPr>
              <a:t> </a:t>
            </a:r>
            <a:r>
              <a:rPr lang="tr-TR" dirty="0" err="1">
                <a:latin typeface="Times New Roman" panose="02020603050405020304" pitchFamily="18" charset="0"/>
                <a:cs typeface="Times New Roman" panose="02020603050405020304" pitchFamily="18" charset="0"/>
              </a:rPr>
              <a:t>continue</a:t>
            </a:r>
            <a:r>
              <a:rPr lang="tr-TR" dirty="0">
                <a:latin typeface="Times New Roman" panose="02020603050405020304" pitchFamily="18" charset="0"/>
                <a:cs typeface="Times New Roman" panose="02020603050405020304" pitchFamily="18" charset="0"/>
              </a:rPr>
              <a:t> </a:t>
            </a:r>
            <a:r>
              <a:rPr lang="tr-TR" dirty="0" err="1">
                <a:latin typeface="Times New Roman" panose="02020603050405020304" pitchFamily="18" charset="0"/>
                <a:cs typeface="Times New Roman" panose="02020603050405020304" pitchFamily="18" charset="0"/>
              </a:rPr>
              <a:t>for</a:t>
            </a:r>
            <a:r>
              <a:rPr lang="tr-TR" dirty="0">
                <a:latin typeface="Times New Roman" panose="02020603050405020304" pitchFamily="18" charset="0"/>
                <a:cs typeface="Times New Roman" panose="02020603050405020304" pitchFamily="18" charset="0"/>
              </a:rPr>
              <a:t> 3 </a:t>
            </a:r>
            <a:r>
              <a:rPr lang="tr-TR" dirty="0" err="1">
                <a:latin typeface="Times New Roman" panose="02020603050405020304" pitchFamily="18" charset="0"/>
                <a:cs typeface="Times New Roman" panose="02020603050405020304" pitchFamily="18" charset="0"/>
              </a:rPr>
              <a:t>more</a:t>
            </a:r>
            <a:r>
              <a:rPr lang="tr-TR" dirty="0">
                <a:latin typeface="Times New Roman" panose="02020603050405020304" pitchFamily="18" charset="0"/>
                <a:cs typeface="Times New Roman" panose="02020603050405020304" pitchFamily="18" charset="0"/>
              </a:rPr>
              <a:t> </a:t>
            </a:r>
            <a:r>
              <a:rPr lang="tr-TR" dirty="0" err="1">
                <a:latin typeface="Times New Roman" panose="02020603050405020304" pitchFamily="18" charset="0"/>
                <a:cs typeface="Times New Roman" panose="02020603050405020304" pitchFamily="18" charset="0"/>
              </a:rPr>
              <a:t>years</a:t>
            </a:r>
            <a:r>
              <a:rPr lang="tr-TR" dirty="0">
                <a:latin typeface="Times New Roman" panose="02020603050405020304" pitchFamily="18" charset="0"/>
                <a:cs typeface="Times New Roman" panose="02020603050405020304" pitchFamily="18" charset="0"/>
              </a:rPr>
              <a:t>.</a:t>
            </a:r>
          </a:p>
          <a:p>
            <a:pPr marL="742950" lvl="1" indent="-285750">
              <a:buFont typeface="Arial" panose="020B0604020202020204" pitchFamily="34" charset="0"/>
              <a:buChar char="•"/>
            </a:pPr>
            <a:r>
              <a:rPr lang="tr-TR" dirty="0" err="1">
                <a:latin typeface="Times New Roman" panose="02020603050405020304" pitchFamily="18" charset="0"/>
                <a:cs typeface="Times New Roman" panose="02020603050405020304" pitchFamily="18" charset="0"/>
              </a:rPr>
              <a:t>The</a:t>
            </a:r>
            <a:r>
              <a:rPr lang="tr-TR" dirty="0">
                <a:latin typeface="Times New Roman" panose="02020603050405020304" pitchFamily="18" charset="0"/>
                <a:cs typeface="Times New Roman" panose="02020603050405020304" pitchFamily="18" charset="0"/>
              </a:rPr>
              <a:t> </a:t>
            </a:r>
            <a:r>
              <a:rPr lang="tr-TR" dirty="0" err="1">
                <a:latin typeface="Times New Roman" panose="02020603050405020304" pitchFamily="18" charset="0"/>
                <a:cs typeface="Times New Roman" panose="02020603050405020304" pitchFamily="18" charset="0"/>
              </a:rPr>
              <a:t>selected</a:t>
            </a:r>
            <a:r>
              <a:rPr lang="tr-TR" dirty="0">
                <a:latin typeface="Times New Roman" panose="02020603050405020304" pitchFamily="18" charset="0"/>
                <a:cs typeface="Times New Roman" panose="02020603050405020304" pitchFamily="18" charset="0"/>
              </a:rPr>
              <a:t> </a:t>
            </a:r>
            <a:r>
              <a:rPr lang="tr-TR" dirty="0" err="1">
                <a:latin typeface="Times New Roman" panose="02020603050405020304" pitchFamily="18" charset="0"/>
                <a:cs typeface="Times New Roman" panose="02020603050405020304" pitchFamily="18" charset="0"/>
              </a:rPr>
              <a:t>committee</a:t>
            </a:r>
            <a:r>
              <a:rPr lang="tr-TR" dirty="0">
                <a:latin typeface="Times New Roman" panose="02020603050405020304" pitchFamily="18" charset="0"/>
                <a:cs typeface="Times New Roman" panose="02020603050405020304" pitchFamily="18" charset="0"/>
              </a:rPr>
              <a:t> </a:t>
            </a:r>
            <a:r>
              <a:rPr lang="tr-TR" dirty="0" err="1">
                <a:latin typeface="Times New Roman" panose="02020603050405020304" pitchFamily="18" charset="0"/>
                <a:cs typeface="Times New Roman" panose="02020603050405020304" pitchFamily="18" charset="0"/>
              </a:rPr>
              <a:t>chairs</a:t>
            </a:r>
            <a:r>
              <a:rPr lang="tr-TR" dirty="0">
                <a:latin typeface="Times New Roman" panose="02020603050405020304" pitchFamily="18" charset="0"/>
                <a:cs typeface="Times New Roman" panose="02020603050405020304" pitchFamily="18" charset="0"/>
              </a:rPr>
              <a:t> at </a:t>
            </a:r>
          </a:p>
          <a:p>
            <a:pPr marL="457200" lvl="1" indent="0"/>
            <a:r>
              <a:rPr lang="tr-TR" dirty="0">
                <a:latin typeface="Times New Roman" panose="02020603050405020304" pitchFamily="18" charset="0"/>
                <a:cs typeface="Times New Roman" panose="02020603050405020304" pitchFamily="18" charset="0"/>
              </a:rPr>
              <a:t>     EC </a:t>
            </a:r>
            <a:r>
              <a:rPr lang="tr-TR" dirty="0" err="1">
                <a:latin typeface="Times New Roman" panose="02020603050405020304" pitchFamily="18" charset="0"/>
                <a:cs typeface="Times New Roman" panose="02020603050405020304" pitchFamily="18" charset="0"/>
              </a:rPr>
              <a:t>meeting</a:t>
            </a:r>
            <a:r>
              <a:rPr lang="tr-TR" dirty="0">
                <a:latin typeface="Times New Roman" panose="02020603050405020304" pitchFamily="18" charset="0"/>
                <a:cs typeface="Times New Roman" panose="02020603050405020304" pitchFamily="18" charset="0"/>
              </a:rPr>
              <a:t> </a:t>
            </a:r>
            <a:r>
              <a:rPr lang="tr-TR" dirty="0" err="1">
                <a:latin typeface="Times New Roman" panose="02020603050405020304" pitchFamily="18" charset="0"/>
                <a:cs typeface="Times New Roman" panose="02020603050405020304" pitchFamily="18" charset="0"/>
              </a:rPr>
              <a:t>were</a:t>
            </a:r>
            <a:r>
              <a:rPr lang="tr-TR" dirty="0">
                <a:latin typeface="Times New Roman" panose="02020603050405020304" pitchFamily="18" charset="0"/>
                <a:cs typeface="Times New Roman" panose="02020603050405020304" pitchFamily="18" charset="0"/>
              </a:rPr>
              <a:t> </a:t>
            </a:r>
            <a:r>
              <a:rPr lang="tr-TR" dirty="0" err="1">
                <a:latin typeface="Times New Roman" panose="02020603050405020304" pitchFamily="18" charset="0"/>
                <a:cs typeface="Times New Roman" panose="02020603050405020304" pitchFamily="18" charset="0"/>
              </a:rPr>
              <a:t>approved</a:t>
            </a:r>
            <a:r>
              <a:rPr lang="tr-TR" dirty="0">
                <a:latin typeface="Times New Roman" panose="02020603050405020304" pitchFamily="18" charset="0"/>
                <a:cs typeface="Times New Roman" panose="02020603050405020304" pitchFamily="18" charset="0"/>
              </a:rPr>
              <a:t>.</a:t>
            </a:r>
          </a:p>
          <a:p>
            <a:pPr marL="1200150" lvl="2" indent="-285750">
              <a:buFont typeface="Arial" panose="020B0604020202020204" pitchFamily="34" charset="0"/>
              <a:buChar char="•"/>
            </a:pPr>
            <a:endParaRPr lang="tr-TR" dirty="0"/>
          </a:p>
          <a:p>
            <a:pPr marL="1200150" lvl="2" indent="-285750">
              <a:buFont typeface="Arial" panose="020B0604020202020204" pitchFamily="34" charset="0"/>
              <a:buChar char="•"/>
            </a:pPr>
            <a:endParaRPr lang="tr-TR" dirty="0"/>
          </a:p>
          <a:p>
            <a:pPr marL="1200150" lvl="2" indent="-285750">
              <a:buFont typeface="Arial" panose="020B0604020202020204" pitchFamily="34" charset="0"/>
              <a:buChar char="•"/>
            </a:pPr>
            <a:endParaRPr lang="tr-TR" dirty="0"/>
          </a:p>
          <a:p>
            <a:pPr marL="1200150" lvl="2" indent="-285750">
              <a:buFont typeface="Arial" panose="020B0604020202020204" pitchFamily="34" charset="0"/>
              <a:buChar char="•"/>
            </a:pPr>
            <a:endParaRPr lang="tr-TR" dirty="0"/>
          </a:p>
          <a:p>
            <a:pPr marL="1200150" lvl="2" indent="-285750">
              <a:buFont typeface="Arial" panose="020B0604020202020204" pitchFamily="34" charset="0"/>
              <a:buChar char="•"/>
            </a:pPr>
            <a:endParaRPr lang="tr-TR" dirty="0"/>
          </a:p>
          <a:p>
            <a:pPr marL="1200150" lvl="2" indent="-285750">
              <a:buFont typeface="Arial" panose="020B0604020202020204" pitchFamily="34" charset="0"/>
              <a:buChar char="•"/>
            </a:pPr>
            <a:endParaRPr lang="tr-TR" dirty="0"/>
          </a:p>
          <a:p>
            <a:pPr marL="1200150" lvl="2" indent="-285750">
              <a:buFont typeface="Arial" panose="020B0604020202020204" pitchFamily="34" charset="0"/>
              <a:buChar char="•"/>
            </a:pPr>
            <a:endParaRPr lang="tr-TR" dirty="0"/>
          </a:p>
          <a:p>
            <a:pPr marL="742950" lvl="1" indent="-285750">
              <a:buFont typeface="Arial" panose="020B0604020202020204" pitchFamily="34" charset="0"/>
              <a:buChar char="•"/>
            </a:pPr>
            <a:endParaRPr lang="tr-TR" dirty="0">
              <a:latin typeface="Times New Roman" panose="02020603050405020304" pitchFamily="18" charset="0"/>
              <a:ea typeface="Calibri" panose="020F0502020204030204" pitchFamily="34" charset="0"/>
            </a:endParaRPr>
          </a:p>
          <a:p>
            <a:pPr marL="742950" lvl="1" indent="-285750">
              <a:buFont typeface="Arial" panose="020B0604020202020204" pitchFamily="34" charset="0"/>
              <a:buChar char="•"/>
            </a:pPr>
            <a:endParaRPr lang="en" sz="1800" dirty="0">
              <a:effectLst/>
              <a:latin typeface="Times New Roman" panose="02020603050405020304" pitchFamily="18" charset="0"/>
              <a:ea typeface="Calibri" panose="020F0502020204030204" pitchFamily="34" charset="0"/>
            </a:endParaRPr>
          </a:p>
          <a:p>
            <a:pPr marL="742950" lvl="1" indent="-285750">
              <a:buFont typeface="Arial" panose="020B0604020202020204" pitchFamily="34" charset="0"/>
              <a:buChar char="•"/>
            </a:pPr>
            <a:endParaRPr lang="tr-TR" kern="0" dirty="0">
              <a:latin typeface="Times New Roman" panose="02020603050405020304" pitchFamily="18" charset="0"/>
              <a:ea typeface="Calibri" panose="020F0502020204030204" pitchFamily="34" charset="0"/>
            </a:endParaRPr>
          </a:p>
          <a:p>
            <a:pPr lvl="1"/>
            <a:r>
              <a:rPr lang="en" kern="0" dirty="0">
                <a:latin typeface="Times New Roman" panose="02020603050405020304" pitchFamily="18" charset="0"/>
                <a:ea typeface="Calibri" panose="020F0502020204030204" pitchFamily="34" charset="0"/>
                <a:cs typeface="Arial" panose="020B0604020202020204" pitchFamily="34" charset="0"/>
              </a:rPr>
              <a:t>  </a:t>
            </a:r>
            <a:endParaRPr lang="tr-TR" sz="1800" kern="100" dirty="0">
              <a:effectLst/>
              <a:latin typeface="Calibri" panose="020F0502020204030204" pitchFamily="34" charset="0"/>
              <a:ea typeface="Calibri" panose="020F0502020204030204" pitchFamily="34" charset="0"/>
              <a:cs typeface="Arial" panose="020B0604020202020204" pitchFamily="34" charset="0"/>
            </a:endParaRPr>
          </a:p>
          <a:p>
            <a:pPr marL="742950" lvl="1" indent="-285750">
              <a:buFont typeface="Arial" panose="020B0604020202020204" pitchFamily="34" charset="0"/>
              <a:buChar char="•"/>
            </a:pPr>
            <a:endParaRPr lang="tr-TR" kern="0" dirty="0">
              <a:latin typeface="Times New Roman" panose="02020603050405020304" pitchFamily="18" charset="0"/>
              <a:ea typeface="Calibri" panose="020F0502020204030204" pitchFamily="34" charset="0"/>
            </a:endParaRPr>
          </a:p>
        </p:txBody>
      </p:sp>
      <p:pic>
        <p:nvPicPr>
          <p:cNvPr id="6" name="Resim 5" descr="grafik, grafik tasarım, yazı tipi, logo içeren bir resim&#10;&#10;Açıklama otomatik olarak oluşturuldu">
            <a:extLst>
              <a:ext uri="{FF2B5EF4-FFF2-40B4-BE49-F238E27FC236}">
                <a16:creationId xmlns:a16="http://schemas.microsoft.com/office/drawing/2014/main" id="{56779D63-CC75-690C-BF5E-25A62EAF732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246646" y="93347"/>
            <a:ext cx="3037330" cy="1069576"/>
          </a:xfrm>
          <a:prstGeom prst="rect">
            <a:avLst/>
          </a:prstGeom>
        </p:spPr>
      </p:pic>
      <p:pic>
        <p:nvPicPr>
          <p:cNvPr id="7" name="Resim 6" descr="takım elbise, giyim, kişi, şahıs, tavan içeren bir resim&#10;&#10;Açıklama otomatik olarak oluşturuldu">
            <a:extLst>
              <a:ext uri="{FF2B5EF4-FFF2-40B4-BE49-F238E27FC236}">
                <a16:creationId xmlns:a16="http://schemas.microsoft.com/office/drawing/2014/main" id="{01AADD7A-88ED-F662-EFBB-F8C34122173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27679" y="1503339"/>
            <a:ext cx="6450638" cy="4333818"/>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
        <p:nvSpPr>
          <p:cNvPr id="4" name="Dikdörtgen 3">
            <a:extLst>
              <a:ext uri="{FF2B5EF4-FFF2-40B4-BE49-F238E27FC236}">
                <a16:creationId xmlns:a16="http://schemas.microsoft.com/office/drawing/2014/main" id="{EB507A03-2F43-94B2-6538-C4437CC9DE63}"/>
              </a:ext>
            </a:extLst>
          </p:cNvPr>
          <p:cNvSpPr/>
          <p:nvPr/>
        </p:nvSpPr>
        <p:spPr>
          <a:xfrm>
            <a:off x="270314" y="8201"/>
            <a:ext cx="1590675" cy="1438275"/>
          </a:xfrm>
          <a:prstGeom prst="rect">
            <a:avLst/>
          </a:prstGeom>
          <a:solidFill>
            <a:srgbClr val="FFFFFF"/>
          </a:solidFill>
          <a:ln w="12700" cap="flat">
            <a:solidFill>
              <a:schemeClr val="bg1"/>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tr-TR" sz="1800" b="0" i="0" u="none" strike="noStrike" cap="none" spc="0" normalizeH="0" baseline="0">
              <a:ln>
                <a:noFill/>
              </a:ln>
              <a:solidFill>
                <a:srgbClr val="000000"/>
              </a:solidFill>
              <a:effectLst/>
              <a:uFillTx/>
              <a:latin typeface="+mn-lt"/>
              <a:ea typeface="+mn-ea"/>
              <a:cs typeface="+mn-cs"/>
              <a:sym typeface="Calibri"/>
            </a:endParaRPr>
          </a:p>
        </p:txBody>
      </p:sp>
      <p:pic>
        <p:nvPicPr>
          <p:cNvPr id="8" name="Resim 7" descr="grafik, yazı tipi, grafik tasarım, logo içeren bir resim&#10;&#10;Yapay zeka tarafından oluşturulmuş içerik yanlış olabilir.">
            <a:extLst>
              <a:ext uri="{FF2B5EF4-FFF2-40B4-BE49-F238E27FC236}">
                <a16:creationId xmlns:a16="http://schemas.microsoft.com/office/drawing/2014/main" id="{8075C1B7-854A-C7F3-8F99-3A5F4A70259A}"/>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66082" y="233997"/>
            <a:ext cx="1452877" cy="1042987"/>
          </a:xfrm>
          <a:prstGeom prst="rect">
            <a:avLst/>
          </a:prstGeom>
        </p:spPr>
      </p:pic>
    </p:spTree>
    <p:extLst>
      <p:ext uri="{BB962C8B-B14F-4D97-AF65-F5344CB8AC3E}">
        <p14:creationId xmlns:p14="http://schemas.microsoft.com/office/powerpoint/2010/main" val="428245610"/>
      </p:ext>
    </p:extLst>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C7F306-14F3-4309-4055-AF69E206AC56}"/>
            </a:ext>
          </a:extLst>
        </p:cNvPr>
        <p:cNvGrpSpPr/>
        <p:nvPr/>
      </p:nvGrpSpPr>
      <p:grpSpPr>
        <a:xfrm>
          <a:off x="0" y="0"/>
          <a:ext cx="0" cy="0"/>
          <a:chOff x="0" y="0"/>
          <a:chExt cx="0" cy="0"/>
        </a:xfrm>
      </p:grpSpPr>
      <p:sp>
        <p:nvSpPr>
          <p:cNvPr id="6" name="Freeform 2">
            <a:extLst>
              <a:ext uri="{FF2B5EF4-FFF2-40B4-BE49-F238E27FC236}">
                <a16:creationId xmlns:a16="http://schemas.microsoft.com/office/drawing/2014/main" id="{339EB62A-D72E-A882-F157-F0B55D5D6B15}"/>
              </a:ext>
            </a:extLst>
          </p:cNvPr>
          <p:cNvSpPr/>
          <p:nvPr/>
        </p:nvSpPr>
        <p:spPr>
          <a:xfrm>
            <a:off x="-12193" y="4170"/>
            <a:ext cx="12192000" cy="6858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a:stretch>
          </a:blipFill>
        </p:spPr>
        <p:txBody>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lang="tr-TR" sz="2000" b="1"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endParaRPr>
          </a:p>
          <a:p>
            <a:pPr marL="0" marR="0" lvl="0" indent="0" algn="l" defTabSz="914400" rtl="0" eaLnBrk="1" fontAlgn="auto" latinLnBrk="0" hangingPunct="0">
              <a:lnSpc>
                <a:spcPct val="100000"/>
              </a:lnSpc>
              <a:spcBef>
                <a:spcPts val="0"/>
              </a:spcBef>
              <a:spcAft>
                <a:spcPts val="0"/>
              </a:spcAft>
              <a:buClrTx/>
              <a:buSzTx/>
              <a:buFontTx/>
              <a:buNone/>
              <a:tabLst/>
              <a:defRPr/>
            </a:pPr>
            <a:endParaRPr lang="tr-TR" sz="2000" b="1" dirty="0">
              <a:latin typeface="Times New Roman" panose="02020603050405020304" pitchFamily="18" charset="0"/>
              <a:ea typeface="Calibri"/>
              <a:cs typeface="Times New Roman" panose="02020603050405020304" pitchFamily="18" charset="0"/>
            </a:endParaRPr>
          </a:p>
          <a:p>
            <a:pPr marL="0" marR="0" lvl="0" indent="0" algn="l" defTabSz="914400" rtl="0" eaLnBrk="1" fontAlgn="auto" latinLnBrk="0" hangingPunct="0">
              <a:lnSpc>
                <a:spcPct val="100000"/>
              </a:lnSpc>
              <a:spcBef>
                <a:spcPts val="0"/>
              </a:spcBef>
              <a:spcAft>
                <a:spcPts val="0"/>
              </a:spcAft>
              <a:buClrTx/>
              <a:buSzTx/>
              <a:buFontTx/>
              <a:buNone/>
              <a:tabLst/>
              <a:defRPr/>
            </a:pPr>
            <a:r>
              <a:rPr kumimoji="0" lang="tr-TR" sz="2000" b="1"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                                     </a:t>
            </a:r>
            <a:r>
              <a:rPr kumimoji="0" lang="en" sz="2000" b="1"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Establishment Process of </a:t>
            </a:r>
            <a:r>
              <a:rPr kumimoji="0" lang="tr-TR" sz="2000" b="1" i="0" u="none" strike="noStrike" kern="0" cap="none" spc="0" normalizeH="0" baseline="0" noProof="0" dirty="0" err="1">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Islamic</a:t>
            </a:r>
            <a:r>
              <a:rPr kumimoji="0" lang="tr-TR" sz="2000" b="1"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 Forum </a:t>
            </a:r>
            <a:r>
              <a:rPr kumimoji="0" lang="tr-TR" sz="2000" b="1" i="0" u="none" strike="noStrike" kern="0" cap="none" spc="0" normalizeH="0" baseline="0" noProof="0" dirty="0" err="1">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for</a:t>
            </a:r>
            <a:r>
              <a:rPr kumimoji="0" lang="tr-TR" sz="2000" b="1"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 Halal </a:t>
            </a:r>
            <a:r>
              <a:rPr kumimoji="0" lang="tr-TR" sz="2000" b="1" i="0" u="none" strike="noStrike" kern="0" cap="none" spc="0" normalizeH="0" baseline="0" noProof="0" dirty="0" err="1">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Accreditation</a:t>
            </a:r>
            <a:r>
              <a:rPr kumimoji="0" lang="tr-TR" sz="2000" b="1"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 </a:t>
            </a:r>
            <a:r>
              <a:rPr kumimoji="0" lang="tr-TR" sz="2000" b="1" i="0" u="none" strike="noStrike" kern="0" cap="none" spc="0" normalizeH="0" baseline="0" noProof="0" dirty="0" err="1">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Bodies</a:t>
            </a:r>
            <a:r>
              <a:rPr kumimoji="0" lang="tr-TR" sz="2000" b="1"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 (IFHAB)</a:t>
            </a:r>
            <a:endParaRPr kumimoji="0" lang="en" sz="2000" b="1" i="0" u="none" strike="noStrike" kern="0" cap="none" spc="0" normalizeH="0" baseline="0" noProof="0" dirty="0" err="1">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endParaRPr>
          </a:p>
        </p:txBody>
      </p:sp>
      <p:sp>
        <p:nvSpPr>
          <p:cNvPr id="5" name="Metin kutusu 4">
            <a:extLst>
              <a:ext uri="{FF2B5EF4-FFF2-40B4-BE49-F238E27FC236}">
                <a16:creationId xmlns:a16="http://schemas.microsoft.com/office/drawing/2014/main" id="{12397A26-6F43-10A4-C6A7-D18AEF6D0DA5}"/>
              </a:ext>
            </a:extLst>
          </p:cNvPr>
          <p:cNvSpPr txBox="1"/>
          <p:nvPr/>
        </p:nvSpPr>
        <p:spPr>
          <a:xfrm>
            <a:off x="1320800" y="1305233"/>
            <a:ext cx="9550400" cy="4197046"/>
          </a:xfrm>
          <a:prstGeom prst="rect">
            <a:avLst/>
          </a:prstGeom>
          <a:noFill/>
        </p:spPr>
        <p:txBody>
          <a:bodyPr wrap="square" rtlCol="0">
            <a:spAutoFit/>
          </a:bodyPr>
          <a:lstStyle/>
          <a:p>
            <a:pPr algn="just"/>
            <a:endParaRPr lang="tr-TR" sz="1667" b="1" dirty="0">
              <a:solidFill>
                <a:schemeClr val="bg2">
                  <a:lumMod val="25000"/>
                </a:schemeClr>
              </a:solidFill>
              <a:latin typeface="Sanchez" panose="020B0604020202020204" charset="-94"/>
              <a:cs typeface="Times New Roman" panose="02020603050405020304" pitchFamily="18" charset="0"/>
            </a:endParaRPr>
          </a:p>
          <a:p>
            <a:pPr marL="742987" lvl="1" indent="-285764" algn="just">
              <a:buFont typeface="Arial" panose="020B0604020202020204" pitchFamily="34" charset="0"/>
              <a:buChar char="•"/>
            </a:pPr>
            <a:endParaRPr lang="tr-TR" sz="1667" dirty="0">
              <a:latin typeface="Sanchez" panose="020B0604020202020204" charset="-94"/>
            </a:endParaRPr>
          </a:p>
          <a:p>
            <a:pPr marL="742987" lvl="1" indent="-285764" algn="just">
              <a:buFont typeface="Arial" panose="020B0604020202020204" pitchFamily="34" charset="0"/>
              <a:buChar char="•"/>
            </a:pPr>
            <a:r>
              <a:rPr lang="en-US" sz="1667" dirty="0">
                <a:latin typeface="Sanchez" panose="020B0604020202020204" charset="-94"/>
              </a:rPr>
              <a:t>Within the framework of IFHAB, the MRA and Technical Committees are continuing their efforts to ensure the operationalization of IFHAB.</a:t>
            </a:r>
            <a:endParaRPr lang="tr-TR" sz="1667" dirty="0">
              <a:latin typeface="Sanchez" panose="020B0604020202020204" charset="-94"/>
            </a:endParaRPr>
          </a:p>
          <a:p>
            <a:pPr marL="742987" lvl="1" indent="-285764" algn="just">
              <a:buFont typeface="Arial" panose="020B0604020202020204" pitchFamily="34" charset="0"/>
              <a:buChar char="•"/>
            </a:pPr>
            <a:endParaRPr lang="tr-TR" sz="1667" dirty="0">
              <a:latin typeface="Sanchez" panose="020B0604020202020204" charset="-94"/>
            </a:endParaRPr>
          </a:p>
          <a:p>
            <a:pPr marL="742987" lvl="1" indent="-285764" algn="just">
              <a:buFont typeface="Arial" panose="020B0604020202020204" pitchFamily="34" charset="0"/>
              <a:buChar char="•"/>
            </a:pPr>
            <a:r>
              <a:rPr lang="en-US" sz="1667" dirty="0">
                <a:latin typeface="Sanchez" panose="020B0604020202020204" charset="-94"/>
              </a:rPr>
              <a:t>The Halal Accreditation Agency is actively engaged in the work of these committees. </a:t>
            </a:r>
            <a:endParaRPr lang="tr-TR" sz="1667" dirty="0">
              <a:latin typeface="Sanchez" panose="020B0604020202020204" charset="-94"/>
            </a:endParaRPr>
          </a:p>
          <a:p>
            <a:pPr marL="1047802" lvl="2" indent="-285764" algn="just">
              <a:buFont typeface="Arial" panose="020B0604020202020204" pitchFamily="34" charset="0"/>
              <a:buChar char="•"/>
            </a:pPr>
            <a:r>
              <a:rPr lang="en-US" sz="1667" b="1" dirty="0">
                <a:latin typeface="Sanchez" panose="020B0604020202020204" charset="-94"/>
              </a:rPr>
              <a:t>Mr. Erdem Başdemirci</a:t>
            </a:r>
            <a:r>
              <a:rPr lang="en-US" sz="1667" dirty="0">
                <a:latin typeface="Sanchez" panose="020B0604020202020204" charset="-94"/>
              </a:rPr>
              <a:t>, Head of Department at HAK, was elected as the Chair of the Technical Committee under IFHAB.</a:t>
            </a:r>
            <a:r>
              <a:rPr lang="tr-TR" sz="1667" dirty="0">
                <a:latin typeface="Sanchez" panose="020B0604020202020204" charset="-94"/>
              </a:rPr>
              <a:t> </a:t>
            </a:r>
          </a:p>
          <a:p>
            <a:pPr marL="1047802" lvl="2" indent="-285764" algn="just">
              <a:buFont typeface="Arial" panose="020B0604020202020204" pitchFamily="34" charset="0"/>
              <a:buChar char="•"/>
            </a:pPr>
            <a:r>
              <a:rPr lang="en-US" sz="1667" b="1" dirty="0">
                <a:latin typeface="Sanchez" panose="020B0604020202020204" charset="-94"/>
              </a:rPr>
              <a:t>Mr. Mete Çevik,</a:t>
            </a:r>
            <a:r>
              <a:rPr lang="en-US" sz="1667" dirty="0">
                <a:latin typeface="Sanchez" panose="020B0604020202020204" charset="-94"/>
              </a:rPr>
              <a:t> Head of Department at HAK,</a:t>
            </a:r>
            <a:r>
              <a:rPr lang="tr-TR" sz="1667" dirty="0">
                <a:latin typeface="Sanchez" panose="020B0604020202020204" charset="-94"/>
              </a:rPr>
              <a:t> </a:t>
            </a:r>
            <a:r>
              <a:rPr lang="tr-TR" sz="1667" dirty="0" err="1">
                <a:latin typeface="Sanchez" panose="020B0604020202020204" charset="-94"/>
              </a:rPr>
              <a:t>was</a:t>
            </a:r>
            <a:r>
              <a:rPr lang="tr-TR" sz="1667" dirty="0">
                <a:latin typeface="Sanchez" panose="020B0604020202020204" charset="-94"/>
              </a:rPr>
              <a:t> </a:t>
            </a:r>
            <a:r>
              <a:rPr lang="tr-TR" sz="1667" dirty="0" err="1">
                <a:latin typeface="Sanchez" panose="020B0604020202020204" charset="-94"/>
              </a:rPr>
              <a:t>elected</a:t>
            </a:r>
            <a:r>
              <a:rPr lang="en-US" sz="1667" dirty="0">
                <a:latin typeface="Sanchez" panose="020B0604020202020204" charset="-94"/>
              </a:rPr>
              <a:t> a</a:t>
            </a:r>
            <a:r>
              <a:rPr lang="tr-TR" sz="1667" dirty="0">
                <a:latin typeface="Sanchez" panose="020B0604020202020204" charset="-94"/>
              </a:rPr>
              <a:t>s</a:t>
            </a:r>
            <a:r>
              <a:rPr lang="en-US" sz="1667" dirty="0">
                <a:latin typeface="Sanchez" panose="020B0604020202020204" charset="-94"/>
              </a:rPr>
              <a:t> </a:t>
            </a:r>
            <a:r>
              <a:rPr lang="tr-TR" sz="1667" dirty="0" err="1">
                <a:latin typeface="Sanchez" panose="020B0604020202020204" charset="-94"/>
              </a:rPr>
              <a:t>vice-chair</a:t>
            </a:r>
            <a:r>
              <a:rPr lang="tr-TR" sz="1667" dirty="0">
                <a:latin typeface="Sanchez" panose="020B0604020202020204" charset="-94"/>
              </a:rPr>
              <a:t> </a:t>
            </a:r>
            <a:r>
              <a:rPr lang="en-US" sz="1667" dirty="0">
                <a:latin typeface="Sanchez" panose="020B0604020202020204" charset="-94"/>
              </a:rPr>
              <a:t>of the MRA Committee.</a:t>
            </a:r>
            <a:endParaRPr lang="tr-TR" sz="1667" dirty="0">
              <a:latin typeface="Sanchez" panose="020B0604020202020204" charset="-94"/>
            </a:endParaRPr>
          </a:p>
          <a:p>
            <a:pPr marL="1047802" lvl="2" indent="-285764" algn="just">
              <a:buFont typeface="Arial" panose="020B0604020202020204" pitchFamily="34" charset="0"/>
              <a:buChar char="•"/>
            </a:pPr>
            <a:endParaRPr lang="tr-TR" sz="1667" dirty="0">
              <a:latin typeface="Sanchez" panose="020B0604020202020204" charset="-94"/>
            </a:endParaRPr>
          </a:p>
          <a:p>
            <a:pPr marL="457223" lvl="1" algn="just"/>
            <a:r>
              <a:rPr lang="tr-TR" sz="1667" dirty="0" err="1">
                <a:latin typeface="Sanchez" panose="020B0604020202020204" charset="-94"/>
              </a:rPr>
              <a:t>Mrs</a:t>
            </a:r>
            <a:r>
              <a:rPr lang="tr-TR" sz="1667" dirty="0">
                <a:latin typeface="Sanchez" panose="020B0604020202020204" charset="-94"/>
              </a:rPr>
              <a:t>. </a:t>
            </a:r>
            <a:r>
              <a:rPr lang="tr-TR" sz="1667" dirty="0" err="1">
                <a:latin typeface="Sanchez" panose="020B0604020202020204" charset="-94"/>
              </a:rPr>
              <a:t>Lana</a:t>
            </a:r>
            <a:r>
              <a:rPr lang="tr-TR" sz="1667" dirty="0">
                <a:latin typeface="Sanchez" panose="020B0604020202020204" charset="-94"/>
              </a:rPr>
              <a:t> </a:t>
            </a:r>
            <a:r>
              <a:rPr lang="tr-TR" sz="1667" dirty="0" err="1">
                <a:latin typeface="Sanchez" panose="020B0604020202020204" charset="-94"/>
              </a:rPr>
              <a:t>Marashdeh</a:t>
            </a:r>
            <a:r>
              <a:rPr lang="tr-TR" sz="1667" dirty="0">
                <a:latin typeface="Sanchez" panose="020B0604020202020204" charset="-94"/>
              </a:rPr>
              <a:t>, JAS-AU </a:t>
            </a:r>
            <a:r>
              <a:rPr lang="tr-TR" sz="1667" dirty="0" err="1">
                <a:latin typeface="Sanchez" panose="020B0604020202020204" charset="-94"/>
              </a:rPr>
              <a:t>Director</a:t>
            </a:r>
            <a:r>
              <a:rPr lang="tr-TR" sz="1667" dirty="0">
                <a:latin typeface="Sanchez" panose="020B0604020202020204" charset="-94"/>
              </a:rPr>
              <a:t> of </a:t>
            </a:r>
            <a:r>
              <a:rPr lang="tr-TR" sz="1667" dirty="0" err="1">
                <a:latin typeface="Sanchez" panose="020B0604020202020204" charset="-94"/>
              </a:rPr>
              <a:t>the</a:t>
            </a:r>
            <a:r>
              <a:rPr lang="tr-TR" sz="1667" dirty="0">
                <a:latin typeface="Sanchez" panose="020B0604020202020204" charset="-94"/>
              </a:rPr>
              <a:t> </a:t>
            </a:r>
            <a:r>
              <a:rPr lang="tr-TR" sz="1667" dirty="0" err="1">
                <a:latin typeface="Sanchez" panose="020B0604020202020204" charset="-94"/>
              </a:rPr>
              <a:t>Accreditation</a:t>
            </a:r>
            <a:r>
              <a:rPr lang="tr-TR" sz="1667" dirty="0">
                <a:latin typeface="Sanchez" panose="020B0604020202020204" charset="-94"/>
              </a:rPr>
              <a:t> </a:t>
            </a:r>
            <a:r>
              <a:rPr lang="tr-TR" sz="1667" dirty="0" err="1">
                <a:latin typeface="Sanchez" panose="020B0604020202020204" charset="-94"/>
              </a:rPr>
              <a:t>unit</a:t>
            </a:r>
            <a:r>
              <a:rPr lang="tr-TR" sz="1667" dirty="0">
                <a:latin typeface="Sanchez" panose="020B0604020202020204" charset="-94"/>
              </a:rPr>
              <a:t>, </a:t>
            </a:r>
            <a:r>
              <a:rPr lang="en-US" sz="1667" dirty="0">
                <a:latin typeface="Sanchez" panose="020B0604020202020204" charset="-94"/>
              </a:rPr>
              <a:t>was elected as the Chair of the </a:t>
            </a:r>
            <a:r>
              <a:rPr lang="tr-TR" sz="1667" dirty="0">
                <a:latin typeface="Sanchez" panose="020B0604020202020204" charset="-94"/>
              </a:rPr>
              <a:t>MRA</a:t>
            </a:r>
            <a:r>
              <a:rPr lang="en-US" sz="1667" dirty="0">
                <a:latin typeface="Sanchez" panose="020B0604020202020204" charset="-94"/>
              </a:rPr>
              <a:t> Committee </a:t>
            </a:r>
            <a:r>
              <a:rPr lang="tr-TR" sz="1667" dirty="0">
                <a:latin typeface="Sanchez" panose="020B0604020202020204" charset="-94"/>
              </a:rPr>
              <a:t>.</a:t>
            </a:r>
          </a:p>
          <a:p>
            <a:pPr marL="457223" lvl="1" algn="just"/>
            <a:r>
              <a:rPr lang="tr-TR" sz="1667" dirty="0" err="1">
                <a:latin typeface="Sanchez" panose="020B0604020202020204" charset="-94"/>
              </a:rPr>
              <a:t>Mr</a:t>
            </a:r>
            <a:r>
              <a:rPr lang="tr-TR" sz="1667" dirty="0">
                <a:latin typeface="Sanchez" panose="020B0604020202020204" charset="-94"/>
              </a:rPr>
              <a:t>. Naif </a:t>
            </a:r>
            <a:r>
              <a:rPr lang="tr-TR" sz="1667" dirty="0" err="1">
                <a:latin typeface="Sanchez" panose="020B0604020202020204" charset="-94"/>
              </a:rPr>
              <a:t>Abdulrahman</a:t>
            </a:r>
            <a:r>
              <a:rPr lang="tr-TR" sz="1667" dirty="0">
                <a:latin typeface="Sanchez" panose="020B0604020202020204" charset="-94"/>
              </a:rPr>
              <a:t>, SAAC </a:t>
            </a:r>
            <a:r>
              <a:rPr lang="tr-TR" sz="1667" dirty="0" err="1">
                <a:latin typeface="Sanchez" panose="020B0604020202020204" charset="-94"/>
              </a:rPr>
              <a:t>was</a:t>
            </a:r>
            <a:r>
              <a:rPr lang="tr-TR" sz="1667" dirty="0">
                <a:latin typeface="Sanchez" panose="020B0604020202020204" charset="-94"/>
              </a:rPr>
              <a:t> </a:t>
            </a:r>
            <a:r>
              <a:rPr lang="tr-TR" sz="1667" dirty="0" err="1">
                <a:latin typeface="Sanchez" panose="020B0604020202020204" charset="-94"/>
              </a:rPr>
              <a:t>elected</a:t>
            </a:r>
            <a:r>
              <a:rPr lang="tr-TR" sz="1667" dirty="0">
                <a:latin typeface="Sanchez" panose="020B0604020202020204" charset="-94"/>
              </a:rPr>
              <a:t> as </a:t>
            </a:r>
            <a:r>
              <a:rPr lang="tr-TR" sz="1667" dirty="0" err="1">
                <a:latin typeface="Sanchez" panose="020B0604020202020204" charset="-94"/>
              </a:rPr>
              <a:t>the</a:t>
            </a:r>
            <a:r>
              <a:rPr lang="tr-TR" sz="1667" dirty="0">
                <a:latin typeface="Sanchez" panose="020B0604020202020204" charset="-94"/>
              </a:rPr>
              <a:t> </a:t>
            </a:r>
            <a:r>
              <a:rPr lang="tr-TR" sz="1667" dirty="0" err="1">
                <a:latin typeface="Sanchez" panose="020B0604020202020204" charset="-94"/>
              </a:rPr>
              <a:t>chair</a:t>
            </a:r>
            <a:r>
              <a:rPr lang="tr-TR" sz="1667" dirty="0">
                <a:latin typeface="Sanchez" panose="020B0604020202020204" charset="-94"/>
              </a:rPr>
              <a:t> of Media </a:t>
            </a:r>
            <a:r>
              <a:rPr lang="tr-TR" sz="1667" dirty="0" err="1">
                <a:latin typeface="Sanchez" panose="020B0604020202020204" charset="-94"/>
              </a:rPr>
              <a:t>and</a:t>
            </a:r>
            <a:r>
              <a:rPr lang="tr-TR" sz="1667" dirty="0">
                <a:latin typeface="Sanchez" panose="020B0604020202020204" charset="-94"/>
              </a:rPr>
              <a:t> </a:t>
            </a:r>
            <a:r>
              <a:rPr lang="tr-TR" sz="1667" dirty="0" err="1">
                <a:latin typeface="Sanchez" panose="020B0604020202020204" charset="-94"/>
              </a:rPr>
              <a:t>Communication</a:t>
            </a:r>
            <a:r>
              <a:rPr lang="tr-TR" sz="1667" dirty="0">
                <a:latin typeface="Sanchez" panose="020B0604020202020204" charset="-94"/>
              </a:rPr>
              <a:t> </a:t>
            </a:r>
            <a:r>
              <a:rPr lang="tr-TR" sz="1667" dirty="0" err="1">
                <a:latin typeface="Sanchez" panose="020B0604020202020204" charset="-94"/>
              </a:rPr>
              <a:t>Committee</a:t>
            </a:r>
            <a:r>
              <a:rPr lang="tr-TR" sz="1667" dirty="0">
                <a:latin typeface="Sanchez" panose="020B0604020202020204" charset="-94"/>
              </a:rPr>
              <a:t>.</a:t>
            </a:r>
          </a:p>
          <a:p>
            <a:pPr marL="457223" lvl="1" algn="just"/>
            <a:r>
              <a:rPr lang="tr-TR" sz="1667" dirty="0">
                <a:latin typeface="Sanchez" panose="020B0604020202020204" charset="-94"/>
              </a:rPr>
              <a:t> </a:t>
            </a:r>
          </a:p>
          <a:p>
            <a:pPr marL="457223" lvl="1" algn="just"/>
            <a:endParaRPr lang="tr-TR" sz="1667" dirty="0">
              <a:latin typeface="Sanchez" panose="020B0604020202020204" charset="-94"/>
            </a:endParaRPr>
          </a:p>
          <a:p>
            <a:pPr marL="742987" lvl="1" indent="-285764">
              <a:buFont typeface="Arial" panose="020B0604020202020204" pitchFamily="34" charset="0"/>
              <a:buChar char="•"/>
            </a:pPr>
            <a:endParaRPr lang="tr-TR" sz="1667" dirty="0">
              <a:latin typeface="Times New Roman" panose="02020603050405020304" pitchFamily="18" charset="0"/>
              <a:ea typeface="Calibri" panose="020F0502020204030204" pitchFamily="34" charset="0"/>
            </a:endParaRPr>
          </a:p>
        </p:txBody>
      </p:sp>
      <p:sp>
        <p:nvSpPr>
          <p:cNvPr id="3" name="AutoShape 3">
            <a:extLst>
              <a:ext uri="{FF2B5EF4-FFF2-40B4-BE49-F238E27FC236}">
                <a16:creationId xmlns:a16="http://schemas.microsoft.com/office/drawing/2014/main" id="{E1EB4339-5845-13EF-2246-9E1600FA86CB}"/>
              </a:ext>
            </a:extLst>
          </p:cNvPr>
          <p:cNvSpPr/>
          <p:nvPr/>
        </p:nvSpPr>
        <p:spPr>
          <a:xfrm flipV="1">
            <a:off x="2170325" y="1295400"/>
            <a:ext cx="9144000" cy="0"/>
          </a:xfrm>
          <a:prstGeom prst="line">
            <a:avLst/>
          </a:prstGeom>
          <a:ln w="38100" cap="flat">
            <a:solidFill>
              <a:srgbClr val="66676B"/>
            </a:solidFill>
            <a:prstDash val="solid"/>
            <a:headEnd type="none" w="sm" len="sm"/>
            <a:tailEnd type="none" w="sm" len="sm"/>
          </a:ln>
        </p:spPr>
        <p:txBody>
          <a:bodyPr/>
          <a:lstStyle/>
          <a:p>
            <a:endParaRPr lang="en-US" sz="1200"/>
          </a:p>
        </p:txBody>
      </p:sp>
    </p:spTree>
    <p:extLst>
      <p:ext uri="{BB962C8B-B14F-4D97-AF65-F5344CB8AC3E}">
        <p14:creationId xmlns:p14="http://schemas.microsoft.com/office/powerpoint/2010/main" val="2806643431"/>
      </p:ext>
    </p:extLst>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6C7AC7-999E-CEDE-80E9-E27A9DBC0201}"/>
            </a:ext>
          </a:extLst>
        </p:cNvPr>
        <p:cNvGrpSpPr/>
        <p:nvPr/>
      </p:nvGrpSpPr>
      <p:grpSpPr>
        <a:xfrm>
          <a:off x="0" y="0"/>
          <a:ext cx="0" cy="0"/>
          <a:chOff x="0" y="0"/>
          <a:chExt cx="0" cy="0"/>
        </a:xfrm>
      </p:grpSpPr>
      <p:pic>
        <p:nvPicPr>
          <p:cNvPr id="2" name="object 2">
            <a:extLst>
              <a:ext uri="{FF2B5EF4-FFF2-40B4-BE49-F238E27FC236}">
                <a16:creationId xmlns:a16="http://schemas.microsoft.com/office/drawing/2014/main" id="{0A58D740-91CF-35EE-315C-B5324133D577}"/>
              </a:ext>
            </a:extLst>
          </p:cNvPr>
          <p:cNvPicPr/>
          <p:nvPr/>
        </p:nvPicPr>
        <p:blipFill>
          <a:blip r:embed="rId3" cstate="print"/>
          <a:stretch>
            <a:fillRect/>
          </a:stretch>
        </p:blipFill>
        <p:spPr>
          <a:xfrm>
            <a:off x="12192" y="399010"/>
            <a:ext cx="12167615" cy="6271949"/>
          </a:xfrm>
          <a:prstGeom prst="rect">
            <a:avLst/>
          </a:prstGeom>
        </p:spPr>
      </p:pic>
      <p:pic>
        <p:nvPicPr>
          <p:cNvPr id="3" name="object 2">
            <a:extLst>
              <a:ext uri="{FF2B5EF4-FFF2-40B4-BE49-F238E27FC236}">
                <a16:creationId xmlns:a16="http://schemas.microsoft.com/office/drawing/2014/main" id="{0FE24E47-36B6-C4EE-CE11-F8759292B931}"/>
              </a:ext>
            </a:extLst>
          </p:cNvPr>
          <p:cNvPicPr/>
          <p:nvPr/>
        </p:nvPicPr>
        <p:blipFill>
          <a:blip r:embed="rId4" cstate="print"/>
          <a:stretch>
            <a:fillRect/>
          </a:stretch>
        </p:blipFill>
        <p:spPr>
          <a:xfrm>
            <a:off x="12193" y="230954"/>
            <a:ext cx="12179807" cy="6368796"/>
          </a:xfrm>
          <a:prstGeom prst="rect">
            <a:avLst/>
          </a:prstGeom>
        </p:spPr>
      </p:pic>
      <p:sp>
        <p:nvSpPr>
          <p:cNvPr id="10" name="Metin kutusu 9">
            <a:extLst>
              <a:ext uri="{FF2B5EF4-FFF2-40B4-BE49-F238E27FC236}">
                <a16:creationId xmlns:a16="http://schemas.microsoft.com/office/drawing/2014/main" id="{15DB2CD2-1778-8561-8811-D625B413C0EC}"/>
              </a:ext>
            </a:extLst>
          </p:cNvPr>
          <p:cNvSpPr txBox="1"/>
          <p:nvPr/>
        </p:nvSpPr>
        <p:spPr>
          <a:xfrm>
            <a:off x="1973676" y="657846"/>
            <a:ext cx="6381052" cy="707886"/>
          </a:xfrm>
          <a:prstGeom prst="rect">
            <a:avLst/>
          </a:prstGeom>
          <a:noFill/>
        </p:spPr>
        <p:txBody>
          <a:bodyPr wrap="square" rtlCol="0">
            <a:spAutoFit/>
          </a:bodyPr>
          <a:lstStyle/>
          <a:p>
            <a:r>
              <a:rPr lang="en" sz="2000" b="1" dirty="0">
                <a:latin typeface="Times New Roman" panose="02020603050405020304" pitchFamily="18" charset="0"/>
                <a:cs typeface="Times New Roman" panose="02020603050405020304" pitchFamily="18" charset="0"/>
              </a:rPr>
              <a:t>Establishment Process of </a:t>
            </a:r>
            <a:r>
              <a:rPr lang="tr-TR" sz="2000" b="1" dirty="0">
                <a:latin typeface="Times New Roman" panose="02020603050405020304" pitchFamily="18" charset="0"/>
                <a:cs typeface="Times New Roman" panose="02020603050405020304" pitchFamily="18" charset="0"/>
              </a:rPr>
              <a:t>Islamic Forum </a:t>
            </a:r>
            <a:r>
              <a:rPr lang="tr-TR" sz="2000" b="1" dirty="0" err="1">
                <a:latin typeface="Times New Roman" panose="02020603050405020304" pitchFamily="18" charset="0"/>
                <a:cs typeface="Times New Roman" panose="02020603050405020304" pitchFamily="18" charset="0"/>
              </a:rPr>
              <a:t>for</a:t>
            </a:r>
            <a:r>
              <a:rPr lang="tr-TR" sz="2000" b="1" dirty="0">
                <a:latin typeface="Times New Roman" panose="02020603050405020304" pitchFamily="18" charset="0"/>
                <a:cs typeface="Times New Roman" panose="02020603050405020304" pitchFamily="18" charset="0"/>
              </a:rPr>
              <a:t> Halal Accreditation </a:t>
            </a:r>
            <a:r>
              <a:rPr lang="tr-TR" sz="2000" b="1" dirty="0" err="1">
                <a:latin typeface="Times New Roman" panose="02020603050405020304" pitchFamily="18" charset="0"/>
                <a:cs typeface="Times New Roman" panose="02020603050405020304" pitchFamily="18" charset="0"/>
              </a:rPr>
              <a:t>Bodies</a:t>
            </a:r>
            <a:r>
              <a:rPr lang="tr-TR" sz="2000" b="1" dirty="0">
                <a:latin typeface="Times New Roman" panose="02020603050405020304" pitchFamily="18" charset="0"/>
                <a:cs typeface="Times New Roman" panose="02020603050405020304" pitchFamily="18" charset="0"/>
              </a:rPr>
              <a:t> (IFHAB)</a:t>
            </a:r>
            <a:endParaRPr lang="en" sz="2000" b="1" dirty="0" err="1">
              <a:latin typeface="Times New Roman" panose="02020603050405020304" pitchFamily="18" charset="0"/>
              <a:cs typeface="Times New Roman" panose="02020603050405020304" pitchFamily="18" charset="0"/>
            </a:endParaRPr>
          </a:p>
        </p:txBody>
      </p:sp>
      <p:sp>
        <p:nvSpPr>
          <p:cNvPr id="5" name="Metin kutusu 4">
            <a:extLst>
              <a:ext uri="{FF2B5EF4-FFF2-40B4-BE49-F238E27FC236}">
                <a16:creationId xmlns:a16="http://schemas.microsoft.com/office/drawing/2014/main" id="{A30E26AF-93C7-642D-A09A-B01FE7AB2C13}"/>
              </a:ext>
            </a:extLst>
          </p:cNvPr>
          <p:cNvSpPr txBox="1"/>
          <p:nvPr/>
        </p:nvSpPr>
        <p:spPr>
          <a:xfrm>
            <a:off x="7109793" y="1162337"/>
            <a:ext cx="5070014" cy="8956298"/>
          </a:xfrm>
          <a:prstGeom prst="rect">
            <a:avLst/>
          </a:prstGeom>
          <a:noFill/>
        </p:spPr>
        <p:txBody>
          <a:bodyPr wrap="square" rtlCol="0">
            <a:spAutoFit/>
          </a:bodyPr>
          <a:lstStyle/>
          <a:p>
            <a:endParaRPr lang="tr-TR" b="1" dirty="0">
              <a:latin typeface="Times New Roman" panose="02020603050405020304" pitchFamily="18" charset="0"/>
              <a:cs typeface="Times New Roman" panose="02020603050405020304" pitchFamily="18" charset="0"/>
            </a:endParaRPr>
          </a:p>
          <a:p>
            <a:r>
              <a:rPr lang="en" b="1" dirty="0">
                <a:latin typeface="Times New Roman" panose="02020603050405020304" pitchFamily="18" charset="0"/>
                <a:cs typeface="Times New Roman" panose="02020603050405020304" pitchFamily="18" charset="0"/>
              </a:rPr>
              <a:t>IFHAB </a:t>
            </a:r>
            <a:r>
              <a:rPr lang="tr-TR" b="1" dirty="0">
                <a:latin typeface="Times New Roman" panose="02020603050405020304" pitchFamily="18" charset="0"/>
                <a:cs typeface="Times New Roman" panose="02020603050405020304" pitchFamily="18" charset="0"/>
              </a:rPr>
              <a:t>3nd</a:t>
            </a:r>
            <a:r>
              <a:rPr lang="en" b="1" dirty="0">
                <a:latin typeface="Times New Roman" panose="02020603050405020304" pitchFamily="18" charset="0"/>
                <a:cs typeface="Times New Roman" panose="02020603050405020304" pitchFamily="18" charset="0"/>
              </a:rPr>
              <a:t> General Assembly Meeting</a:t>
            </a:r>
            <a:r>
              <a:rPr lang="tr-TR" b="1" dirty="0">
                <a:latin typeface="Times New Roman" panose="02020603050405020304" pitchFamily="18" charset="0"/>
                <a:cs typeface="Times New Roman" panose="02020603050405020304" pitchFamily="18" charset="0"/>
              </a:rPr>
              <a:t> </a:t>
            </a:r>
          </a:p>
          <a:p>
            <a:r>
              <a:rPr lang="tr-TR" b="1" dirty="0" err="1">
                <a:latin typeface="Times New Roman" panose="02020603050405020304" pitchFamily="18" charset="0"/>
                <a:cs typeface="Times New Roman" panose="02020603050405020304" pitchFamily="18" charset="0"/>
              </a:rPr>
              <a:t>December</a:t>
            </a:r>
            <a:r>
              <a:rPr lang="tr-TR" b="1" dirty="0">
                <a:latin typeface="Times New Roman" panose="02020603050405020304" pitchFamily="18" charset="0"/>
                <a:cs typeface="Times New Roman" panose="02020603050405020304" pitchFamily="18" charset="0"/>
              </a:rPr>
              <a:t> 10th, 11th 2025</a:t>
            </a:r>
          </a:p>
          <a:p>
            <a:endParaRPr lang="tr-TR" kern="0" dirty="0">
              <a:latin typeface="Times New Roman" panose="02020603050405020304" pitchFamily="18" charset="0"/>
              <a:ea typeface="Calibri" panose="020F0502020204030204" pitchFamily="34" charset="0"/>
            </a:endParaRPr>
          </a:p>
          <a:p>
            <a:pPr marL="742950" lvl="1" indent="-285750">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The </a:t>
            </a:r>
            <a:r>
              <a:rPr lang="tr-TR" dirty="0">
                <a:latin typeface="Times New Roman" panose="02020603050405020304" pitchFamily="18" charset="0"/>
                <a:cs typeface="Times New Roman" panose="02020603050405020304" pitchFamily="18" charset="0"/>
              </a:rPr>
              <a:t>T</a:t>
            </a:r>
            <a:r>
              <a:rPr lang="en-US" dirty="0" err="1">
                <a:latin typeface="Times New Roman" panose="02020603050405020304" pitchFamily="18" charset="0"/>
                <a:cs typeface="Times New Roman" panose="02020603050405020304" pitchFamily="18" charset="0"/>
              </a:rPr>
              <a:t>hird</a:t>
            </a:r>
            <a:r>
              <a:rPr lang="en-US" dirty="0">
                <a:latin typeface="Times New Roman" panose="02020603050405020304" pitchFamily="18" charset="0"/>
                <a:cs typeface="Times New Roman" panose="02020603050405020304" pitchFamily="18" charset="0"/>
              </a:rPr>
              <a:t> </a:t>
            </a:r>
            <a:r>
              <a:rPr lang="tr-TR" dirty="0" err="1">
                <a:latin typeface="Times New Roman" panose="02020603050405020304" pitchFamily="18" charset="0"/>
                <a:cs typeface="Times New Roman" panose="02020603050405020304" pitchFamily="18" charset="0"/>
              </a:rPr>
              <a:t>Executive</a:t>
            </a:r>
            <a:r>
              <a:rPr lang="tr-TR" dirty="0">
                <a:latin typeface="Times New Roman" panose="02020603050405020304" pitchFamily="18" charset="0"/>
                <a:cs typeface="Times New Roman" panose="02020603050405020304" pitchFamily="18" charset="0"/>
              </a:rPr>
              <a:t> </a:t>
            </a:r>
            <a:r>
              <a:rPr lang="tr-TR" dirty="0" err="1">
                <a:latin typeface="Times New Roman" panose="02020603050405020304" pitchFamily="18" charset="0"/>
                <a:cs typeface="Times New Roman" panose="02020603050405020304" pitchFamily="18" charset="0"/>
              </a:rPr>
              <a:t>Committee</a:t>
            </a:r>
            <a:r>
              <a:rPr lang="tr-TR" dirty="0">
                <a:latin typeface="Times New Roman" panose="02020603050405020304" pitchFamily="18" charset="0"/>
                <a:cs typeface="Times New Roman" panose="02020603050405020304" pitchFamily="18" charset="0"/>
              </a:rPr>
              <a:t> </a:t>
            </a:r>
            <a:r>
              <a:rPr lang="tr-TR" dirty="0" err="1">
                <a:latin typeface="Times New Roman" panose="02020603050405020304" pitchFamily="18" charset="0"/>
                <a:cs typeface="Times New Roman" panose="02020603050405020304" pitchFamily="18" charset="0"/>
              </a:rPr>
              <a:t>and</a:t>
            </a:r>
            <a:r>
              <a:rPr lang="tr-TR" dirty="0">
                <a:latin typeface="Times New Roman" panose="02020603050405020304" pitchFamily="18" charset="0"/>
                <a:cs typeface="Times New Roman" panose="02020603050405020304" pitchFamily="18" charset="0"/>
              </a:rPr>
              <a:t> </a:t>
            </a:r>
            <a:r>
              <a:rPr lang="en-US" dirty="0">
                <a:latin typeface="Times New Roman" panose="02020603050405020304" pitchFamily="18" charset="0"/>
                <a:cs typeface="Times New Roman" panose="02020603050405020304" pitchFamily="18" charset="0"/>
              </a:rPr>
              <a:t>General Assembly meeting</a:t>
            </a:r>
            <a:r>
              <a:rPr lang="tr-TR" dirty="0">
                <a:latin typeface="Times New Roman" panose="02020603050405020304" pitchFamily="18" charset="0"/>
                <a:cs typeface="Times New Roman" panose="02020603050405020304" pitchFamily="18" charset="0"/>
              </a:rPr>
              <a:t>s</a:t>
            </a:r>
            <a:r>
              <a:rPr lang="en-US" dirty="0">
                <a:latin typeface="Times New Roman" panose="02020603050405020304" pitchFamily="18" charset="0"/>
                <a:cs typeface="Times New Roman" panose="02020603050405020304" pitchFamily="18" charset="0"/>
              </a:rPr>
              <a:t> of IFHAB was held in Mecca on December </a:t>
            </a:r>
            <a:r>
              <a:rPr lang="tr-TR" dirty="0">
                <a:latin typeface="Times New Roman" panose="02020603050405020304" pitchFamily="18" charset="0"/>
                <a:cs typeface="Times New Roman" panose="02020603050405020304" pitchFamily="18" charset="0"/>
              </a:rPr>
              <a:t>10-</a:t>
            </a:r>
            <a:r>
              <a:rPr lang="en-US" dirty="0">
                <a:latin typeface="Times New Roman" panose="02020603050405020304" pitchFamily="18" charset="0"/>
                <a:cs typeface="Times New Roman" panose="02020603050405020304" pitchFamily="18" charset="0"/>
              </a:rPr>
              <a:t>11th, 2025,</a:t>
            </a:r>
          </a:p>
          <a:p>
            <a:pPr marL="742950" lvl="1" indent="-285750">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With Bangladesh</a:t>
            </a:r>
            <a:r>
              <a:rPr lang="tr-TR" dirty="0">
                <a:latin typeface="Times New Roman" panose="02020603050405020304" pitchFamily="18" charset="0"/>
                <a:cs typeface="Times New Roman" panose="02020603050405020304" pitchFamily="18" charset="0"/>
              </a:rPr>
              <a:t> (BAB)</a:t>
            </a:r>
            <a:r>
              <a:rPr lang="en-US" dirty="0">
                <a:latin typeface="Times New Roman" panose="02020603050405020304" pitchFamily="18" charset="0"/>
                <a:cs typeface="Times New Roman" panose="02020603050405020304" pitchFamily="18" charset="0"/>
              </a:rPr>
              <a:t> and Iran’s</a:t>
            </a:r>
            <a:r>
              <a:rPr lang="tr-TR" dirty="0">
                <a:latin typeface="Times New Roman" panose="02020603050405020304" pitchFamily="18" charset="0"/>
                <a:cs typeface="Times New Roman" panose="02020603050405020304" pitchFamily="18" charset="0"/>
              </a:rPr>
              <a:t> (NACI)</a:t>
            </a:r>
            <a:r>
              <a:rPr lang="en-US" dirty="0">
                <a:latin typeface="Times New Roman" panose="02020603050405020304" pitchFamily="18" charset="0"/>
                <a:cs typeface="Times New Roman" panose="02020603050405020304" pitchFamily="18" charset="0"/>
              </a:rPr>
              <a:t> accession, now a total of 26 accreditation bodies + 3 observers (Total of 25 countries + 3 observer countries )</a:t>
            </a:r>
          </a:p>
          <a:p>
            <a:pPr marL="742950" lvl="1" indent="-285750">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IFHAB is expected to be operational by </a:t>
            </a:r>
            <a:r>
              <a:rPr lang="tr-TR" dirty="0" err="1">
                <a:latin typeface="Times New Roman" panose="02020603050405020304" pitchFamily="18" charset="0"/>
                <a:cs typeface="Times New Roman" panose="02020603050405020304" pitchFamily="18" charset="0"/>
              </a:rPr>
              <a:t>early</a:t>
            </a:r>
            <a:r>
              <a:rPr lang="en-US" dirty="0">
                <a:latin typeface="Times New Roman" panose="02020603050405020304" pitchFamily="18" charset="0"/>
                <a:cs typeface="Times New Roman" panose="02020603050405020304" pitchFamily="18" charset="0"/>
              </a:rPr>
              <a:t> 202</a:t>
            </a:r>
            <a:r>
              <a:rPr lang="tr-TR" dirty="0">
                <a:latin typeface="Times New Roman" panose="02020603050405020304" pitchFamily="18" charset="0"/>
                <a:cs typeface="Times New Roman" panose="02020603050405020304" pitchFamily="18" charset="0"/>
              </a:rPr>
              <a:t>7</a:t>
            </a:r>
            <a:r>
              <a:rPr lang="en-US" dirty="0">
                <a:latin typeface="Times New Roman" panose="02020603050405020304" pitchFamily="18" charset="0"/>
                <a:cs typeface="Times New Roman" panose="02020603050405020304" pitchFamily="18" charset="0"/>
              </a:rPr>
              <a:t> in order to rapidly establish an accreditation mechanism that will enable mutual recognition of halal certificates at the global level and facilitate trade among Islamic Countries.</a:t>
            </a:r>
          </a:p>
          <a:p>
            <a:pPr marL="742950" lvl="1" indent="-285750">
              <a:buFont typeface="Arial" panose="020B0604020202020204" pitchFamily="34" charset="0"/>
              <a:buChar char="•"/>
            </a:pPr>
            <a:endParaRPr lang="tr-TR" dirty="0">
              <a:latin typeface="Times New Roman" panose="02020603050405020304" pitchFamily="18" charset="0"/>
              <a:cs typeface="Times New Roman" panose="02020603050405020304" pitchFamily="18" charset="0"/>
            </a:endParaRPr>
          </a:p>
          <a:p>
            <a:pPr marL="742950" lvl="1" indent="-285750">
              <a:buFont typeface="Arial" panose="020B0604020202020204" pitchFamily="34" charset="0"/>
              <a:buChar char="•"/>
            </a:pPr>
            <a:endParaRPr lang="tr-TR" dirty="0">
              <a:latin typeface="Times New Roman" panose="02020603050405020304" pitchFamily="18" charset="0"/>
              <a:cs typeface="Times New Roman" panose="02020603050405020304" pitchFamily="18" charset="0"/>
            </a:endParaRPr>
          </a:p>
          <a:p>
            <a:pPr marL="742950" lvl="1" indent="-285750">
              <a:buFont typeface="Arial" panose="020B0604020202020204" pitchFamily="34" charset="0"/>
              <a:buChar char="•"/>
            </a:pPr>
            <a:endParaRPr lang="tr-TR" dirty="0">
              <a:latin typeface="Times New Roman" panose="02020603050405020304" pitchFamily="18" charset="0"/>
              <a:cs typeface="Times New Roman" panose="02020603050405020304" pitchFamily="18" charset="0"/>
            </a:endParaRPr>
          </a:p>
          <a:p>
            <a:pPr marL="1200150" lvl="2" indent="-285750">
              <a:buFont typeface="Arial" panose="020B0604020202020204" pitchFamily="34" charset="0"/>
              <a:buChar char="•"/>
            </a:pPr>
            <a:endParaRPr lang="tr-TR" dirty="0"/>
          </a:p>
          <a:p>
            <a:pPr marL="1200150" lvl="2" indent="-285750">
              <a:buFont typeface="Arial" panose="020B0604020202020204" pitchFamily="34" charset="0"/>
              <a:buChar char="•"/>
            </a:pPr>
            <a:endParaRPr lang="tr-TR" dirty="0"/>
          </a:p>
          <a:p>
            <a:pPr marL="1200150" lvl="2" indent="-285750">
              <a:buFont typeface="Arial" panose="020B0604020202020204" pitchFamily="34" charset="0"/>
              <a:buChar char="•"/>
            </a:pPr>
            <a:endParaRPr lang="tr-TR" dirty="0"/>
          </a:p>
          <a:p>
            <a:pPr marL="1200150" lvl="2" indent="-285750">
              <a:buFont typeface="Arial" panose="020B0604020202020204" pitchFamily="34" charset="0"/>
              <a:buChar char="•"/>
            </a:pPr>
            <a:endParaRPr lang="tr-TR" dirty="0"/>
          </a:p>
          <a:p>
            <a:pPr marL="1200150" lvl="2" indent="-285750">
              <a:buFont typeface="Arial" panose="020B0604020202020204" pitchFamily="34" charset="0"/>
              <a:buChar char="•"/>
            </a:pPr>
            <a:endParaRPr lang="tr-TR" dirty="0"/>
          </a:p>
          <a:p>
            <a:pPr marL="1200150" lvl="2" indent="-285750">
              <a:buFont typeface="Arial" panose="020B0604020202020204" pitchFamily="34" charset="0"/>
              <a:buChar char="•"/>
            </a:pPr>
            <a:endParaRPr lang="tr-TR" dirty="0"/>
          </a:p>
          <a:p>
            <a:pPr marL="1200150" lvl="2" indent="-285750">
              <a:buFont typeface="Arial" panose="020B0604020202020204" pitchFamily="34" charset="0"/>
              <a:buChar char="•"/>
            </a:pPr>
            <a:endParaRPr lang="tr-TR" dirty="0"/>
          </a:p>
          <a:p>
            <a:pPr marL="742950" lvl="1" indent="-285750">
              <a:buFont typeface="Arial" panose="020B0604020202020204" pitchFamily="34" charset="0"/>
              <a:buChar char="•"/>
            </a:pPr>
            <a:endParaRPr lang="tr-TR" dirty="0">
              <a:latin typeface="Times New Roman" panose="02020603050405020304" pitchFamily="18" charset="0"/>
              <a:ea typeface="Calibri" panose="020F0502020204030204" pitchFamily="34" charset="0"/>
            </a:endParaRPr>
          </a:p>
          <a:p>
            <a:pPr marL="742950" lvl="1" indent="-285750">
              <a:buFont typeface="Arial" panose="020B0604020202020204" pitchFamily="34" charset="0"/>
              <a:buChar char="•"/>
            </a:pPr>
            <a:endParaRPr lang="en" sz="1800" dirty="0">
              <a:effectLst/>
              <a:latin typeface="Times New Roman" panose="02020603050405020304" pitchFamily="18" charset="0"/>
              <a:ea typeface="Calibri" panose="020F0502020204030204" pitchFamily="34" charset="0"/>
            </a:endParaRPr>
          </a:p>
          <a:p>
            <a:pPr marL="742950" lvl="1" indent="-285750">
              <a:buFont typeface="Arial" panose="020B0604020202020204" pitchFamily="34" charset="0"/>
              <a:buChar char="•"/>
            </a:pPr>
            <a:endParaRPr lang="tr-TR" kern="0" dirty="0">
              <a:latin typeface="Times New Roman" panose="02020603050405020304" pitchFamily="18" charset="0"/>
              <a:ea typeface="Calibri" panose="020F0502020204030204" pitchFamily="34" charset="0"/>
            </a:endParaRPr>
          </a:p>
          <a:p>
            <a:pPr lvl="1"/>
            <a:r>
              <a:rPr lang="en" kern="0" dirty="0">
                <a:latin typeface="Times New Roman" panose="02020603050405020304" pitchFamily="18" charset="0"/>
                <a:ea typeface="Calibri" panose="020F0502020204030204" pitchFamily="34" charset="0"/>
                <a:cs typeface="Arial" panose="020B0604020202020204" pitchFamily="34" charset="0"/>
              </a:rPr>
              <a:t>  </a:t>
            </a:r>
            <a:endParaRPr lang="tr-TR" sz="1800" kern="100" dirty="0">
              <a:effectLst/>
              <a:latin typeface="Calibri" panose="020F0502020204030204" pitchFamily="34" charset="0"/>
              <a:ea typeface="Calibri" panose="020F0502020204030204" pitchFamily="34" charset="0"/>
              <a:cs typeface="Arial" panose="020B0604020202020204" pitchFamily="34" charset="0"/>
            </a:endParaRPr>
          </a:p>
          <a:p>
            <a:pPr marL="742950" lvl="1" indent="-285750">
              <a:buFont typeface="Arial" panose="020B0604020202020204" pitchFamily="34" charset="0"/>
              <a:buChar char="•"/>
            </a:pPr>
            <a:endParaRPr lang="tr-TR" kern="0" dirty="0">
              <a:latin typeface="Times New Roman" panose="02020603050405020304" pitchFamily="18" charset="0"/>
              <a:ea typeface="Calibri" panose="020F0502020204030204" pitchFamily="34" charset="0"/>
            </a:endParaRPr>
          </a:p>
        </p:txBody>
      </p:sp>
      <p:pic>
        <p:nvPicPr>
          <p:cNvPr id="6" name="Resim 5" descr="grafik, grafik tasarım, yazı tipi, logo içeren bir resim&#10;&#10;Açıklama otomatik olarak oluşturuldu">
            <a:extLst>
              <a:ext uri="{FF2B5EF4-FFF2-40B4-BE49-F238E27FC236}">
                <a16:creationId xmlns:a16="http://schemas.microsoft.com/office/drawing/2014/main" id="{2AE10EFA-8C36-5DA9-7B1A-AEB49C23CF5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246646" y="93347"/>
            <a:ext cx="3037330" cy="1069576"/>
          </a:xfrm>
          <a:prstGeom prst="rect">
            <a:avLst/>
          </a:prstGeom>
        </p:spPr>
      </p:pic>
      <p:sp>
        <p:nvSpPr>
          <p:cNvPr id="4" name="Dikdörtgen 3">
            <a:extLst>
              <a:ext uri="{FF2B5EF4-FFF2-40B4-BE49-F238E27FC236}">
                <a16:creationId xmlns:a16="http://schemas.microsoft.com/office/drawing/2014/main" id="{A76BE291-D8CA-80C0-AF52-FD7182473D92}"/>
              </a:ext>
            </a:extLst>
          </p:cNvPr>
          <p:cNvSpPr/>
          <p:nvPr/>
        </p:nvSpPr>
        <p:spPr>
          <a:xfrm>
            <a:off x="270314" y="8201"/>
            <a:ext cx="1590675" cy="1438275"/>
          </a:xfrm>
          <a:prstGeom prst="rect">
            <a:avLst/>
          </a:prstGeom>
          <a:solidFill>
            <a:srgbClr val="FFFFFF"/>
          </a:solidFill>
          <a:ln w="12700" cap="flat">
            <a:solidFill>
              <a:schemeClr val="bg1"/>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tr-TR" sz="1800" b="0" i="0" u="none" strike="noStrike" cap="none" spc="0" normalizeH="0" baseline="0">
              <a:ln>
                <a:noFill/>
              </a:ln>
              <a:solidFill>
                <a:srgbClr val="000000"/>
              </a:solidFill>
              <a:effectLst/>
              <a:uFillTx/>
              <a:latin typeface="+mn-lt"/>
              <a:ea typeface="+mn-ea"/>
              <a:cs typeface="+mn-cs"/>
              <a:sym typeface="Calibri"/>
            </a:endParaRPr>
          </a:p>
        </p:txBody>
      </p:sp>
      <p:pic>
        <p:nvPicPr>
          <p:cNvPr id="8" name="Resim 7" descr="grafik, yazı tipi, grafik tasarım, logo içeren bir resim&#10;&#10;Yapay zeka tarafından oluşturulmuş içerik yanlış olabilir.">
            <a:extLst>
              <a:ext uri="{FF2B5EF4-FFF2-40B4-BE49-F238E27FC236}">
                <a16:creationId xmlns:a16="http://schemas.microsoft.com/office/drawing/2014/main" id="{CAC23622-BEFE-07C4-1B2D-42C172889C1E}"/>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66082" y="233997"/>
            <a:ext cx="1452877" cy="1042987"/>
          </a:xfrm>
          <a:prstGeom prst="rect">
            <a:avLst/>
          </a:prstGeom>
        </p:spPr>
      </p:pic>
      <p:pic>
        <p:nvPicPr>
          <p:cNvPr id="11" name="Resim 10" descr="iç mekan, sandalye, mobilya, duvar içeren bir resim&#10;&#10;Yapay zeka tarafından oluşturulmuş içerik yanlış olabilir.">
            <a:extLst>
              <a:ext uri="{FF2B5EF4-FFF2-40B4-BE49-F238E27FC236}">
                <a16:creationId xmlns:a16="http://schemas.microsoft.com/office/drawing/2014/main" id="{E385784B-C08C-9212-472A-DA7EC983AFB9}"/>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78186" y="1589304"/>
            <a:ext cx="6096000" cy="3429000"/>
          </a:xfrm>
          <a:prstGeom prst="rect">
            <a:avLst/>
          </a:prstGeom>
        </p:spPr>
      </p:pic>
    </p:spTree>
    <p:extLst>
      <p:ext uri="{BB962C8B-B14F-4D97-AF65-F5344CB8AC3E}">
        <p14:creationId xmlns:p14="http://schemas.microsoft.com/office/powerpoint/2010/main" val="3644220979"/>
      </p:ext>
    </p:extLst>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2F980C-55F4-5AAF-9F2B-DF08FB4BEF93}"/>
            </a:ext>
          </a:extLst>
        </p:cNvPr>
        <p:cNvGrpSpPr/>
        <p:nvPr/>
      </p:nvGrpSpPr>
      <p:grpSpPr>
        <a:xfrm>
          <a:off x="0" y="0"/>
          <a:ext cx="0" cy="0"/>
          <a:chOff x="0" y="0"/>
          <a:chExt cx="0" cy="0"/>
        </a:xfrm>
      </p:grpSpPr>
      <p:pic>
        <p:nvPicPr>
          <p:cNvPr id="2" name="object 2">
            <a:extLst>
              <a:ext uri="{FF2B5EF4-FFF2-40B4-BE49-F238E27FC236}">
                <a16:creationId xmlns:a16="http://schemas.microsoft.com/office/drawing/2014/main" id="{606413EB-3EF2-7540-0BCE-CB8B8AAAF8AA}"/>
              </a:ext>
            </a:extLst>
          </p:cNvPr>
          <p:cNvPicPr/>
          <p:nvPr/>
        </p:nvPicPr>
        <p:blipFill>
          <a:blip r:embed="rId3" cstate="print"/>
          <a:stretch>
            <a:fillRect/>
          </a:stretch>
        </p:blipFill>
        <p:spPr>
          <a:xfrm>
            <a:off x="12192" y="399010"/>
            <a:ext cx="12167615" cy="6271949"/>
          </a:xfrm>
          <a:prstGeom prst="rect">
            <a:avLst/>
          </a:prstGeom>
        </p:spPr>
      </p:pic>
      <p:pic>
        <p:nvPicPr>
          <p:cNvPr id="3" name="object 2">
            <a:extLst>
              <a:ext uri="{FF2B5EF4-FFF2-40B4-BE49-F238E27FC236}">
                <a16:creationId xmlns:a16="http://schemas.microsoft.com/office/drawing/2014/main" id="{9918E3E9-3F01-DAFD-87D2-1083E03A2F8A}"/>
              </a:ext>
            </a:extLst>
          </p:cNvPr>
          <p:cNvPicPr/>
          <p:nvPr/>
        </p:nvPicPr>
        <p:blipFill>
          <a:blip r:embed="rId4" cstate="print"/>
          <a:stretch>
            <a:fillRect/>
          </a:stretch>
        </p:blipFill>
        <p:spPr>
          <a:xfrm>
            <a:off x="12193" y="230954"/>
            <a:ext cx="12179807" cy="6368796"/>
          </a:xfrm>
          <a:prstGeom prst="rect">
            <a:avLst/>
          </a:prstGeom>
        </p:spPr>
      </p:pic>
      <p:sp>
        <p:nvSpPr>
          <p:cNvPr id="10" name="Metin kutusu 9">
            <a:extLst>
              <a:ext uri="{FF2B5EF4-FFF2-40B4-BE49-F238E27FC236}">
                <a16:creationId xmlns:a16="http://schemas.microsoft.com/office/drawing/2014/main" id="{8B1E29E6-4316-A8CA-9DC2-C78F41F5724D}"/>
              </a:ext>
            </a:extLst>
          </p:cNvPr>
          <p:cNvSpPr txBox="1"/>
          <p:nvPr/>
        </p:nvSpPr>
        <p:spPr>
          <a:xfrm>
            <a:off x="1973676" y="657846"/>
            <a:ext cx="6381052" cy="707886"/>
          </a:xfrm>
          <a:prstGeom prst="rect">
            <a:avLst/>
          </a:prstGeom>
          <a:noFill/>
        </p:spPr>
        <p:txBody>
          <a:bodyPr wrap="square" rtlCol="0">
            <a:spAutoFit/>
          </a:bodyPr>
          <a:lstStyle/>
          <a:p>
            <a:r>
              <a:rPr lang="en" sz="2000" b="1" dirty="0">
                <a:latin typeface="Times New Roman" panose="02020603050405020304" pitchFamily="18" charset="0"/>
                <a:cs typeface="Times New Roman" panose="02020603050405020304" pitchFamily="18" charset="0"/>
              </a:rPr>
              <a:t>Establishment Process of </a:t>
            </a:r>
            <a:r>
              <a:rPr lang="tr-TR" sz="2000" b="1" dirty="0">
                <a:latin typeface="Times New Roman" panose="02020603050405020304" pitchFamily="18" charset="0"/>
                <a:cs typeface="Times New Roman" panose="02020603050405020304" pitchFamily="18" charset="0"/>
              </a:rPr>
              <a:t>Islamic Forum </a:t>
            </a:r>
            <a:r>
              <a:rPr lang="tr-TR" sz="2000" b="1" dirty="0" err="1">
                <a:latin typeface="Times New Roman" panose="02020603050405020304" pitchFamily="18" charset="0"/>
                <a:cs typeface="Times New Roman" panose="02020603050405020304" pitchFamily="18" charset="0"/>
              </a:rPr>
              <a:t>for</a:t>
            </a:r>
            <a:r>
              <a:rPr lang="tr-TR" sz="2000" b="1" dirty="0">
                <a:latin typeface="Times New Roman" panose="02020603050405020304" pitchFamily="18" charset="0"/>
                <a:cs typeface="Times New Roman" panose="02020603050405020304" pitchFamily="18" charset="0"/>
              </a:rPr>
              <a:t> Halal Accreditation </a:t>
            </a:r>
            <a:r>
              <a:rPr lang="tr-TR" sz="2000" b="1" dirty="0" err="1">
                <a:latin typeface="Times New Roman" panose="02020603050405020304" pitchFamily="18" charset="0"/>
                <a:cs typeface="Times New Roman" panose="02020603050405020304" pitchFamily="18" charset="0"/>
              </a:rPr>
              <a:t>Bodies</a:t>
            </a:r>
            <a:r>
              <a:rPr lang="tr-TR" sz="2000" b="1" dirty="0">
                <a:latin typeface="Times New Roman" panose="02020603050405020304" pitchFamily="18" charset="0"/>
                <a:cs typeface="Times New Roman" panose="02020603050405020304" pitchFamily="18" charset="0"/>
              </a:rPr>
              <a:t> (IFHAB)</a:t>
            </a:r>
            <a:endParaRPr lang="en" sz="2000" b="1" dirty="0" err="1">
              <a:latin typeface="Times New Roman" panose="02020603050405020304" pitchFamily="18" charset="0"/>
              <a:cs typeface="Times New Roman" panose="02020603050405020304" pitchFamily="18" charset="0"/>
            </a:endParaRPr>
          </a:p>
        </p:txBody>
      </p:sp>
      <p:sp>
        <p:nvSpPr>
          <p:cNvPr id="5" name="Metin kutusu 4">
            <a:extLst>
              <a:ext uri="{FF2B5EF4-FFF2-40B4-BE49-F238E27FC236}">
                <a16:creationId xmlns:a16="http://schemas.microsoft.com/office/drawing/2014/main" id="{72936F14-AEBA-FCE8-2B6C-AF5B18D99016}"/>
              </a:ext>
            </a:extLst>
          </p:cNvPr>
          <p:cNvSpPr txBox="1"/>
          <p:nvPr/>
        </p:nvSpPr>
        <p:spPr>
          <a:xfrm>
            <a:off x="7109793" y="1162337"/>
            <a:ext cx="5070014" cy="4247317"/>
          </a:xfrm>
          <a:prstGeom prst="rect">
            <a:avLst/>
          </a:prstGeom>
          <a:noFill/>
        </p:spPr>
        <p:txBody>
          <a:bodyPr wrap="square" rtlCol="0">
            <a:spAutoFit/>
          </a:bodyPr>
          <a:lstStyle/>
          <a:p>
            <a:pPr marL="742950" lvl="1" indent="-285750">
              <a:buFont typeface="Arial" panose="020B0604020202020204" pitchFamily="34" charset="0"/>
              <a:buChar char="•"/>
            </a:pPr>
            <a:endParaRPr lang="tr-TR" dirty="0">
              <a:latin typeface="Times New Roman" panose="02020603050405020304" pitchFamily="18" charset="0"/>
              <a:cs typeface="Times New Roman" panose="02020603050405020304" pitchFamily="18" charset="0"/>
            </a:endParaRPr>
          </a:p>
          <a:p>
            <a:pPr marL="742950" lvl="1" indent="-285750">
              <a:buFont typeface="Arial" panose="020B0604020202020204" pitchFamily="34" charset="0"/>
              <a:buChar char="•"/>
            </a:pPr>
            <a:endParaRPr lang="tr-TR" dirty="0">
              <a:latin typeface="Times New Roman" panose="02020603050405020304" pitchFamily="18" charset="0"/>
              <a:cs typeface="Times New Roman" panose="02020603050405020304" pitchFamily="18" charset="0"/>
            </a:endParaRPr>
          </a:p>
          <a:p>
            <a:pPr marL="742950" lvl="1" indent="-285750">
              <a:buFont typeface="Arial" panose="020B0604020202020204" pitchFamily="34" charset="0"/>
              <a:buChar char="•"/>
            </a:pPr>
            <a:endParaRPr lang="tr-TR" dirty="0">
              <a:latin typeface="Times New Roman" panose="02020603050405020304" pitchFamily="18" charset="0"/>
              <a:cs typeface="Times New Roman" panose="02020603050405020304" pitchFamily="18" charset="0"/>
            </a:endParaRPr>
          </a:p>
          <a:p>
            <a:pPr marL="1200150" lvl="2" indent="-285750">
              <a:buFont typeface="Arial" panose="020B0604020202020204" pitchFamily="34" charset="0"/>
              <a:buChar char="•"/>
            </a:pPr>
            <a:endParaRPr lang="tr-TR" dirty="0"/>
          </a:p>
          <a:p>
            <a:pPr marL="1200150" lvl="2" indent="-285750">
              <a:buFont typeface="Arial" panose="020B0604020202020204" pitchFamily="34" charset="0"/>
              <a:buChar char="•"/>
            </a:pPr>
            <a:endParaRPr lang="tr-TR" dirty="0"/>
          </a:p>
          <a:p>
            <a:pPr marL="1200150" lvl="2" indent="-285750">
              <a:buFont typeface="Arial" panose="020B0604020202020204" pitchFamily="34" charset="0"/>
              <a:buChar char="•"/>
            </a:pPr>
            <a:endParaRPr lang="tr-TR" dirty="0"/>
          </a:p>
          <a:p>
            <a:pPr marL="1200150" lvl="2" indent="-285750">
              <a:buFont typeface="Arial" panose="020B0604020202020204" pitchFamily="34" charset="0"/>
              <a:buChar char="•"/>
            </a:pPr>
            <a:endParaRPr lang="tr-TR" dirty="0"/>
          </a:p>
          <a:p>
            <a:pPr marL="1200150" lvl="2" indent="-285750">
              <a:buFont typeface="Arial" panose="020B0604020202020204" pitchFamily="34" charset="0"/>
              <a:buChar char="•"/>
            </a:pPr>
            <a:endParaRPr lang="tr-TR" dirty="0"/>
          </a:p>
          <a:p>
            <a:pPr marL="1200150" lvl="2" indent="-285750">
              <a:buFont typeface="Arial" panose="020B0604020202020204" pitchFamily="34" charset="0"/>
              <a:buChar char="•"/>
            </a:pPr>
            <a:endParaRPr lang="tr-TR" dirty="0"/>
          </a:p>
          <a:p>
            <a:pPr marL="1200150" lvl="2" indent="-285750">
              <a:buFont typeface="Arial" panose="020B0604020202020204" pitchFamily="34" charset="0"/>
              <a:buChar char="•"/>
            </a:pPr>
            <a:endParaRPr lang="tr-TR" dirty="0"/>
          </a:p>
          <a:p>
            <a:pPr marL="742950" lvl="1" indent="-285750">
              <a:buFont typeface="Arial" panose="020B0604020202020204" pitchFamily="34" charset="0"/>
              <a:buChar char="•"/>
            </a:pPr>
            <a:endParaRPr lang="tr-TR" dirty="0">
              <a:latin typeface="Times New Roman" panose="02020603050405020304" pitchFamily="18" charset="0"/>
              <a:ea typeface="Calibri" panose="020F0502020204030204" pitchFamily="34" charset="0"/>
            </a:endParaRPr>
          </a:p>
          <a:p>
            <a:pPr marL="742950" lvl="1" indent="-285750">
              <a:buFont typeface="Arial" panose="020B0604020202020204" pitchFamily="34" charset="0"/>
              <a:buChar char="•"/>
            </a:pPr>
            <a:endParaRPr lang="en" sz="1800" dirty="0">
              <a:effectLst/>
              <a:latin typeface="Times New Roman" panose="02020603050405020304" pitchFamily="18" charset="0"/>
              <a:ea typeface="Calibri" panose="020F0502020204030204" pitchFamily="34" charset="0"/>
            </a:endParaRPr>
          </a:p>
          <a:p>
            <a:pPr marL="742950" lvl="1" indent="-285750">
              <a:buFont typeface="Arial" panose="020B0604020202020204" pitchFamily="34" charset="0"/>
              <a:buChar char="•"/>
            </a:pPr>
            <a:endParaRPr lang="tr-TR" kern="0" dirty="0">
              <a:latin typeface="Times New Roman" panose="02020603050405020304" pitchFamily="18" charset="0"/>
              <a:ea typeface="Calibri" panose="020F0502020204030204" pitchFamily="34" charset="0"/>
            </a:endParaRPr>
          </a:p>
          <a:p>
            <a:pPr lvl="1"/>
            <a:r>
              <a:rPr lang="en" kern="0" dirty="0">
                <a:latin typeface="Times New Roman" panose="02020603050405020304" pitchFamily="18" charset="0"/>
                <a:ea typeface="Calibri" panose="020F0502020204030204" pitchFamily="34" charset="0"/>
                <a:cs typeface="Arial" panose="020B0604020202020204" pitchFamily="34" charset="0"/>
              </a:rPr>
              <a:t>  </a:t>
            </a:r>
            <a:endParaRPr lang="tr-TR" sz="1800" kern="100" dirty="0">
              <a:effectLst/>
              <a:latin typeface="Calibri" panose="020F0502020204030204" pitchFamily="34" charset="0"/>
              <a:ea typeface="Calibri" panose="020F0502020204030204" pitchFamily="34" charset="0"/>
              <a:cs typeface="Arial" panose="020B0604020202020204" pitchFamily="34" charset="0"/>
            </a:endParaRPr>
          </a:p>
          <a:p>
            <a:pPr marL="742950" lvl="1" indent="-285750">
              <a:buFont typeface="Arial" panose="020B0604020202020204" pitchFamily="34" charset="0"/>
              <a:buChar char="•"/>
            </a:pPr>
            <a:endParaRPr lang="tr-TR" kern="0" dirty="0">
              <a:latin typeface="Times New Roman" panose="02020603050405020304" pitchFamily="18" charset="0"/>
              <a:ea typeface="Calibri" panose="020F0502020204030204" pitchFamily="34" charset="0"/>
            </a:endParaRPr>
          </a:p>
        </p:txBody>
      </p:sp>
      <p:pic>
        <p:nvPicPr>
          <p:cNvPr id="6" name="Resim 5" descr="grafik, grafik tasarım, yazı tipi, logo içeren bir resim&#10;&#10;Açıklama otomatik olarak oluşturuldu">
            <a:extLst>
              <a:ext uri="{FF2B5EF4-FFF2-40B4-BE49-F238E27FC236}">
                <a16:creationId xmlns:a16="http://schemas.microsoft.com/office/drawing/2014/main" id="{C91BA4C0-716C-5D1C-5ACC-0E56C0E5FE0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246646" y="93347"/>
            <a:ext cx="3037330" cy="1069576"/>
          </a:xfrm>
          <a:prstGeom prst="rect">
            <a:avLst/>
          </a:prstGeom>
        </p:spPr>
      </p:pic>
      <p:sp>
        <p:nvSpPr>
          <p:cNvPr id="4" name="Dikdörtgen 3">
            <a:extLst>
              <a:ext uri="{FF2B5EF4-FFF2-40B4-BE49-F238E27FC236}">
                <a16:creationId xmlns:a16="http://schemas.microsoft.com/office/drawing/2014/main" id="{B023A3B4-2160-93F0-DF18-5565E8FDEF43}"/>
              </a:ext>
            </a:extLst>
          </p:cNvPr>
          <p:cNvSpPr/>
          <p:nvPr/>
        </p:nvSpPr>
        <p:spPr>
          <a:xfrm>
            <a:off x="270314" y="8201"/>
            <a:ext cx="1590675" cy="1438275"/>
          </a:xfrm>
          <a:prstGeom prst="rect">
            <a:avLst/>
          </a:prstGeom>
          <a:solidFill>
            <a:srgbClr val="FFFFFF"/>
          </a:solidFill>
          <a:ln w="12700" cap="flat">
            <a:solidFill>
              <a:schemeClr val="bg1"/>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tr-TR" sz="1800" b="0" i="0" u="none" strike="noStrike" cap="none" spc="0" normalizeH="0" baseline="0">
              <a:ln>
                <a:noFill/>
              </a:ln>
              <a:solidFill>
                <a:srgbClr val="000000"/>
              </a:solidFill>
              <a:effectLst/>
              <a:uFillTx/>
              <a:latin typeface="+mn-lt"/>
              <a:ea typeface="+mn-ea"/>
              <a:cs typeface="+mn-cs"/>
              <a:sym typeface="Calibri"/>
            </a:endParaRPr>
          </a:p>
        </p:txBody>
      </p:sp>
      <p:pic>
        <p:nvPicPr>
          <p:cNvPr id="8" name="Resim 7" descr="grafik, yazı tipi, grafik tasarım, logo içeren bir resim&#10;&#10;Yapay zeka tarafından oluşturulmuş içerik yanlış olabilir.">
            <a:extLst>
              <a:ext uri="{FF2B5EF4-FFF2-40B4-BE49-F238E27FC236}">
                <a16:creationId xmlns:a16="http://schemas.microsoft.com/office/drawing/2014/main" id="{80D4D2EB-31EA-7C44-3DF4-E25080234D0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66082" y="233997"/>
            <a:ext cx="1452877" cy="1042987"/>
          </a:xfrm>
          <a:prstGeom prst="rect">
            <a:avLst/>
          </a:prstGeom>
        </p:spPr>
      </p:pic>
      <p:sp>
        <p:nvSpPr>
          <p:cNvPr id="13" name="Metin kutusu 4">
            <a:extLst>
              <a:ext uri="{FF2B5EF4-FFF2-40B4-BE49-F238E27FC236}">
                <a16:creationId xmlns:a16="http://schemas.microsoft.com/office/drawing/2014/main" id="{95345F04-3C02-CABA-4BD9-B0D35168CC45}"/>
              </a:ext>
            </a:extLst>
          </p:cNvPr>
          <p:cNvSpPr txBox="1"/>
          <p:nvPr/>
        </p:nvSpPr>
        <p:spPr>
          <a:xfrm>
            <a:off x="516817" y="1365732"/>
            <a:ext cx="5413720" cy="4247317"/>
          </a:xfrm>
          <a:prstGeom prst="rect">
            <a:avLst/>
          </a:prstGeom>
          <a:noFill/>
        </p:spPr>
        <p:txBody>
          <a:bodyPr wrap="square" rtlCol="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tr-TR" b="1" dirty="0">
                <a:latin typeface="Cambria" panose="02040503050406030204" pitchFamily="18" charset="0"/>
                <a:ea typeface="Cambria" panose="02040503050406030204" pitchFamily="18" charset="0"/>
              </a:rPr>
              <a:t>IFHAB Full </a:t>
            </a:r>
            <a:r>
              <a:rPr lang="tr-TR" b="1" dirty="0" err="1">
                <a:latin typeface="Cambria" panose="02040503050406030204" pitchFamily="18" charset="0"/>
                <a:ea typeface="Cambria" panose="02040503050406030204" pitchFamily="18" charset="0"/>
              </a:rPr>
              <a:t>Members</a:t>
            </a:r>
            <a:endParaRPr lang="tr-TR" b="1" dirty="0">
              <a:latin typeface="Cambria" panose="02040503050406030204" pitchFamily="18" charset="0"/>
              <a:ea typeface="Cambria" panose="02040503050406030204" pitchFamily="18" charset="0"/>
            </a:endParaRPr>
          </a:p>
          <a:p>
            <a:endParaRPr lang="tr-TR" b="1" dirty="0">
              <a:latin typeface="Cambria" panose="02040503050406030204" pitchFamily="18" charset="0"/>
              <a:ea typeface="Cambria" panose="02040503050406030204" pitchFamily="18" charset="0"/>
            </a:endParaRPr>
          </a:p>
          <a:p>
            <a:r>
              <a:rPr lang="tr-TR" b="1" dirty="0">
                <a:latin typeface="Cambria" panose="02040503050406030204" pitchFamily="18" charset="0"/>
                <a:ea typeface="Cambria" panose="02040503050406030204" pitchFamily="18" charset="0"/>
              </a:rPr>
              <a:t>1- ANOR – </a:t>
            </a:r>
            <a:r>
              <a:rPr lang="tr-TR" b="1" dirty="0" err="1">
                <a:latin typeface="Cambria" panose="02040503050406030204" pitchFamily="18" charset="0"/>
                <a:ea typeface="Cambria" panose="02040503050406030204" pitchFamily="18" charset="0"/>
              </a:rPr>
              <a:t>Cameroon</a:t>
            </a:r>
            <a:r>
              <a:rPr lang="tr-TR" b="1" dirty="0">
                <a:latin typeface="Cambria" panose="02040503050406030204" pitchFamily="18" charset="0"/>
                <a:ea typeface="Cambria" panose="02040503050406030204" pitchFamily="18" charset="0"/>
              </a:rPr>
              <a:t>                                                                            </a:t>
            </a:r>
          </a:p>
          <a:p>
            <a:r>
              <a:rPr lang="tr-TR" b="1" dirty="0">
                <a:latin typeface="Cambria" panose="02040503050406030204" pitchFamily="18" charset="0"/>
                <a:ea typeface="Cambria" panose="02040503050406030204" pitchFamily="18" charset="0"/>
              </a:rPr>
              <a:t>2- DNPQ – </a:t>
            </a:r>
            <a:r>
              <a:rPr lang="tr-TR" b="1" dirty="0" err="1">
                <a:latin typeface="Cambria" panose="02040503050406030204" pitchFamily="18" charset="0"/>
                <a:ea typeface="Cambria" panose="02040503050406030204" pitchFamily="18" charset="0"/>
              </a:rPr>
              <a:t>Mauritania</a:t>
            </a:r>
            <a:endParaRPr lang="tr-TR" b="1" dirty="0">
              <a:latin typeface="Cambria" panose="02040503050406030204" pitchFamily="18" charset="0"/>
              <a:ea typeface="Cambria" panose="02040503050406030204" pitchFamily="18" charset="0"/>
            </a:endParaRPr>
          </a:p>
          <a:p>
            <a:r>
              <a:rPr lang="tr-TR" b="1" dirty="0">
                <a:latin typeface="Cambria" panose="02040503050406030204" pitchFamily="18" charset="0"/>
                <a:ea typeface="Cambria" panose="02040503050406030204" pitchFamily="18" charset="0"/>
              </a:rPr>
              <a:t>3- EGAC –</a:t>
            </a:r>
            <a:r>
              <a:rPr lang="tr-TR" b="1" dirty="0" err="1">
                <a:latin typeface="Cambria" panose="02040503050406030204" pitchFamily="18" charset="0"/>
                <a:ea typeface="Cambria" panose="02040503050406030204" pitchFamily="18" charset="0"/>
              </a:rPr>
              <a:t>Egypt</a:t>
            </a:r>
            <a:endParaRPr lang="tr-TR" b="1" dirty="0">
              <a:latin typeface="Cambria" panose="02040503050406030204" pitchFamily="18" charset="0"/>
              <a:ea typeface="Cambria" panose="02040503050406030204" pitchFamily="18" charset="0"/>
            </a:endParaRPr>
          </a:p>
          <a:p>
            <a:r>
              <a:rPr lang="tr-TR" b="1" dirty="0">
                <a:latin typeface="Cambria" panose="02040503050406030204" pitchFamily="18" charset="0"/>
                <a:ea typeface="Cambria" panose="02040503050406030204" pitchFamily="18" charset="0"/>
              </a:rPr>
              <a:t>4- EIAC – UAE</a:t>
            </a:r>
          </a:p>
          <a:p>
            <a:r>
              <a:rPr lang="tr-TR" b="1" dirty="0">
                <a:latin typeface="Cambria" panose="02040503050406030204" pitchFamily="18" charset="0"/>
                <a:ea typeface="Cambria" panose="02040503050406030204" pitchFamily="18" charset="0"/>
              </a:rPr>
              <a:t>5- ENAS – UAE</a:t>
            </a:r>
          </a:p>
          <a:p>
            <a:r>
              <a:rPr lang="tr-TR" b="1" dirty="0">
                <a:latin typeface="Cambria" panose="02040503050406030204" pitchFamily="18" charset="0"/>
                <a:ea typeface="Cambria" panose="02040503050406030204" pitchFamily="18" charset="0"/>
              </a:rPr>
              <a:t>6-GAC – </a:t>
            </a:r>
            <a:r>
              <a:rPr lang="tr-TR" b="1" dirty="0" err="1">
                <a:latin typeface="Cambria" panose="02040503050406030204" pitchFamily="18" charset="0"/>
                <a:ea typeface="Cambria" panose="02040503050406030204" pitchFamily="18" charset="0"/>
              </a:rPr>
              <a:t>Bahrain</a:t>
            </a:r>
            <a:endParaRPr lang="tr-TR" b="1" dirty="0">
              <a:latin typeface="Cambria" panose="02040503050406030204" pitchFamily="18" charset="0"/>
              <a:ea typeface="Cambria" panose="02040503050406030204" pitchFamily="18" charset="0"/>
            </a:endParaRPr>
          </a:p>
          <a:p>
            <a:r>
              <a:rPr lang="tr-TR" b="1" dirty="0">
                <a:latin typeface="Cambria" panose="02040503050406030204" pitchFamily="18" charset="0"/>
                <a:ea typeface="Cambria" panose="02040503050406030204" pitchFamily="18" charset="0"/>
              </a:rPr>
              <a:t>7- HAK – Türkiye</a:t>
            </a:r>
          </a:p>
          <a:p>
            <a:r>
              <a:rPr lang="tr-TR" b="1" dirty="0">
                <a:latin typeface="Cambria" panose="02040503050406030204" pitchFamily="18" charset="0"/>
                <a:ea typeface="Cambria" panose="02040503050406030204" pitchFamily="18" charset="0"/>
              </a:rPr>
              <a:t>8- JAS-AU – Jordan</a:t>
            </a:r>
          </a:p>
          <a:p>
            <a:r>
              <a:rPr lang="tr-TR" b="1" dirty="0">
                <a:latin typeface="Cambria" panose="02040503050406030204" pitchFamily="18" charset="0"/>
                <a:ea typeface="Cambria" panose="02040503050406030204" pitchFamily="18" charset="0"/>
              </a:rPr>
              <a:t>9- KAS-PAI – </a:t>
            </a:r>
            <a:r>
              <a:rPr lang="tr-TR" b="1" dirty="0" err="1">
                <a:latin typeface="Cambria" panose="02040503050406030204" pitchFamily="18" charset="0"/>
                <a:ea typeface="Cambria" panose="02040503050406030204" pitchFamily="18" charset="0"/>
              </a:rPr>
              <a:t>Kuwait</a:t>
            </a:r>
            <a:endParaRPr lang="tr-TR" b="1" dirty="0">
              <a:latin typeface="Cambria" panose="02040503050406030204" pitchFamily="18" charset="0"/>
              <a:ea typeface="Cambria" panose="02040503050406030204" pitchFamily="18" charset="0"/>
            </a:endParaRPr>
          </a:p>
          <a:p>
            <a:r>
              <a:rPr lang="tr-TR" b="1" dirty="0">
                <a:latin typeface="Cambria" panose="02040503050406030204" pitchFamily="18" charset="0"/>
                <a:ea typeface="Cambria" panose="02040503050406030204" pitchFamily="18" charset="0"/>
              </a:rPr>
              <a:t>10 – LIBAC – Libya</a:t>
            </a:r>
          </a:p>
          <a:p>
            <a:r>
              <a:rPr lang="tr-TR" b="1" dirty="0">
                <a:latin typeface="Cambria" panose="02040503050406030204" pitchFamily="18" charset="0"/>
                <a:ea typeface="Cambria" panose="02040503050406030204" pitchFamily="18" charset="0"/>
              </a:rPr>
              <a:t>11 - MNE – </a:t>
            </a:r>
            <a:r>
              <a:rPr lang="tr-TR" b="1" dirty="0" err="1">
                <a:latin typeface="Cambria" panose="02040503050406030204" pitchFamily="18" charset="0"/>
                <a:ea typeface="Cambria" panose="02040503050406030204" pitchFamily="18" charset="0"/>
              </a:rPr>
              <a:t>Somalia</a:t>
            </a:r>
            <a:endParaRPr lang="tr-TR" b="1" dirty="0">
              <a:latin typeface="Cambria" panose="02040503050406030204" pitchFamily="18" charset="0"/>
              <a:ea typeface="Cambria" panose="02040503050406030204" pitchFamily="18" charset="0"/>
            </a:endParaRPr>
          </a:p>
          <a:p>
            <a:r>
              <a:rPr lang="tr-TR" b="1" dirty="0">
                <a:latin typeface="Cambria" panose="02040503050406030204" pitchFamily="18" charset="0"/>
                <a:ea typeface="Cambria" panose="02040503050406030204" pitchFamily="18" charset="0"/>
              </a:rPr>
              <a:t>12 – NCA – </a:t>
            </a:r>
            <a:r>
              <a:rPr lang="tr-TR" b="1" dirty="0" err="1">
                <a:latin typeface="Cambria" panose="02040503050406030204" pitchFamily="18" charset="0"/>
                <a:ea typeface="Cambria" panose="02040503050406030204" pitchFamily="18" charset="0"/>
              </a:rPr>
              <a:t>Kazakhstan</a:t>
            </a:r>
            <a:endParaRPr lang="tr-TR" b="1" dirty="0">
              <a:latin typeface="Cambria" panose="02040503050406030204" pitchFamily="18" charset="0"/>
              <a:ea typeface="Cambria" panose="02040503050406030204" pitchFamily="18" charset="0"/>
            </a:endParaRPr>
          </a:p>
          <a:p>
            <a:r>
              <a:rPr lang="tr-TR" b="1" dirty="0">
                <a:latin typeface="Cambria" panose="02040503050406030204" pitchFamily="18" charset="0"/>
                <a:ea typeface="Cambria" panose="02040503050406030204" pitchFamily="18" charset="0"/>
              </a:rPr>
              <a:t>13 – NINAS - </a:t>
            </a:r>
            <a:r>
              <a:rPr lang="tr-TR" b="1" dirty="0" err="1">
                <a:latin typeface="Cambria" panose="02040503050406030204" pitchFamily="18" charset="0"/>
                <a:ea typeface="Cambria" panose="02040503050406030204" pitchFamily="18" charset="0"/>
              </a:rPr>
              <a:t>Nigeria</a:t>
            </a:r>
            <a:r>
              <a:rPr lang="tr-TR" b="1" dirty="0">
                <a:latin typeface="Cambria" panose="02040503050406030204" pitchFamily="18" charset="0"/>
                <a:ea typeface="Cambria" panose="02040503050406030204" pitchFamily="18" charset="0"/>
              </a:rPr>
              <a:t> </a:t>
            </a:r>
          </a:p>
        </p:txBody>
      </p:sp>
      <p:sp>
        <p:nvSpPr>
          <p:cNvPr id="14" name="Metin kutusu 7">
            <a:extLst>
              <a:ext uri="{FF2B5EF4-FFF2-40B4-BE49-F238E27FC236}">
                <a16:creationId xmlns:a16="http://schemas.microsoft.com/office/drawing/2014/main" id="{93E4E7D0-68F9-3418-37C7-ED53B0972472}"/>
              </a:ext>
            </a:extLst>
          </p:cNvPr>
          <p:cNvSpPr txBox="1"/>
          <p:nvPr/>
        </p:nvSpPr>
        <p:spPr>
          <a:xfrm>
            <a:off x="5930538" y="1347481"/>
            <a:ext cx="6163771" cy="4739759"/>
          </a:xfrm>
          <a:prstGeom prst="rect">
            <a:avLst/>
          </a:prstGeom>
          <a:noFill/>
        </p:spPr>
        <p:txBody>
          <a:bodyPr wrap="square" rtlCol="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tr-TR" b="1" dirty="0">
              <a:latin typeface="Cambria" panose="02040503050406030204" pitchFamily="18" charset="0"/>
              <a:ea typeface="Cambria" panose="02040503050406030204" pitchFamily="18" charset="0"/>
            </a:endParaRPr>
          </a:p>
          <a:p>
            <a:endParaRPr lang="tr-TR" b="1" dirty="0">
              <a:latin typeface="Cambria" panose="02040503050406030204" pitchFamily="18" charset="0"/>
              <a:ea typeface="Cambria" panose="02040503050406030204" pitchFamily="18" charset="0"/>
            </a:endParaRPr>
          </a:p>
          <a:p>
            <a:r>
              <a:rPr lang="tr-TR" b="1" dirty="0">
                <a:latin typeface="Cambria" panose="02040503050406030204" pitchFamily="18" charset="0"/>
                <a:ea typeface="Cambria" panose="02040503050406030204" pitchFamily="18" charset="0"/>
              </a:rPr>
              <a:t>14- PALAC – </a:t>
            </a:r>
            <a:r>
              <a:rPr lang="tr-TR" b="1" dirty="0" err="1">
                <a:latin typeface="Cambria" panose="02040503050406030204" pitchFamily="18" charset="0"/>
                <a:ea typeface="Cambria" panose="02040503050406030204" pitchFamily="18" charset="0"/>
              </a:rPr>
              <a:t>Palestine</a:t>
            </a:r>
            <a:r>
              <a:rPr lang="tr-TR" b="1" dirty="0">
                <a:latin typeface="Cambria" panose="02040503050406030204" pitchFamily="18" charset="0"/>
                <a:ea typeface="Cambria" panose="02040503050406030204" pitchFamily="18" charset="0"/>
              </a:rPr>
              <a:t>                                                                            </a:t>
            </a:r>
          </a:p>
          <a:p>
            <a:r>
              <a:rPr lang="tr-TR" b="1" dirty="0">
                <a:latin typeface="Cambria" panose="02040503050406030204" pitchFamily="18" charset="0"/>
                <a:ea typeface="Cambria" panose="02040503050406030204" pitchFamily="18" charset="0"/>
              </a:rPr>
              <a:t>15- PNAC –  Pakistan</a:t>
            </a:r>
          </a:p>
          <a:p>
            <a:r>
              <a:rPr lang="tr-TR" b="1" dirty="0">
                <a:latin typeface="Cambria" panose="02040503050406030204" pitchFamily="18" charset="0"/>
                <a:ea typeface="Cambria" panose="02040503050406030204" pitchFamily="18" charset="0"/>
              </a:rPr>
              <a:t>16- SAAC –</a:t>
            </a:r>
            <a:r>
              <a:rPr lang="tr-TR" b="1" dirty="0" err="1">
                <a:latin typeface="Cambria" panose="02040503050406030204" pitchFamily="18" charset="0"/>
                <a:ea typeface="Cambria" panose="02040503050406030204" pitchFamily="18" charset="0"/>
              </a:rPr>
              <a:t>Saudi</a:t>
            </a:r>
            <a:r>
              <a:rPr lang="tr-TR" b="1" dirty="0">
                <a:latin typeface="Cambria" panose="02040503050406030204" pitchFamily="18" charset="0"/>
                <a:ea typeface="Cambria" panose="02040503050406030204" pitchFamily="18" charset="0"/>
              </a:rPr>
              <a:t> </a:t>
            </a:r>
            <a:r>
              <a:rPr lang="tr-TR" b="1" dirty="0" err="1">
                <a:latin typeface="Cambria" panose="02040503050406030204" pitchFamily="18" charset="0"/>
                <a:ea typeface="Cambria" panose="02040503050406030204" pitchFamily="18" charset="0"/>
              </a:rPr>
              <a:t>Arabia</a:t>
            </a:r>
            <a:endParaRPr lang="tr-TR" b="1" dirty="0">
              <a:latin typeface="Cambria" panose="02040503050406030204" pitchFamily="18" charset="0"/>
              <a:ea typeface="Cambria" panose="02040503050406030204" pitchFamily="18" charset="0"/>
            </a:endParaRPr>
          </a:p>
          <a:p>
            <a:r>
              <a:rPr lang="tr-TR" b="1" dirty="0">
                <a:latin typeface="Cambria" panose="02040503050406030204" pitchFamily="18" charset="0"/>
                <a:ea typeface="Cambria" panose="02040503050406030204" pitchFamily="18" charset="0"/>
              </a:rPr>
              <a:t>17- SDAC – Sudan</a:t>
            </a:r>
          </a:p>
          <a:p>
            <a:r>
              <a:rPr lang="tr-TR" b="1" dirty="0">
                <a:latin typeface="Cambria" panose="02040503050406030204" pitchFamily="18" charset="0"/>
                <a:ea typeface="Cambria" panose="02040503050406030204" pitchFamily="18" charset="0"/>
              </a:rPr>
              <a:t>18 – SEMAC - </a:t>
            </a:r>
            <a:r>
              <a:rPr lang="tr-TR" b="1" dirty="0" err="1">
                <a:latin typeface="Cambria" panose="02040503050406030204" pitchFamily="18" charset="0"/>
                <a:ea typeface="Cambria" panose="02040503050406030204" pitchFamily="18" charset="0"/>
              </a:rPr>
              <a:t>Morocco</a:t>
            </a:r>
            <a:endParaRPr lang="tr-TR" b="1" dirty="0">
              <a:latin typeface="Cambria" panose="02040503050406030204" pitchFamily="18" charset="0"/>
              <a:ea typeface="Cambria" panose="02040503050406030204" pitchFamily="18" charset="0"/>
            </a:endParaRPr>
          </a:p>
          <a:p>
            <a:r>
              <a:rPr lang="tr-TR" b="1" dirty="0">
                <a:latin typeface="Cambria" panose="02040503050406030204" pitchFamily="18" charset="0"/>
                <a:ea typeface="Cambria" panose="02040503050406030204" pitchFamily="18" charset="0"/>
              </a:rPr>
              <a:t>19 - SOAC – Mali</a:t>
            </a:r>
          </a:p>
          <a:p>
            <a:r>
              <a:rPr lang="tr-TR" b="1" dirty="0">
                <a:latin typeface="Cambria" panose="02040503050406030204" pitchFamily="18" charset="0"/>
                <a:ea typeface="Cambria" panose="02040503050406030204" pitchFamily="18" charset="0"/>
              </a:rPr>
              <a:t>20 – SOAC WAAS – </a:t>
            </a:r>
            <a:r>
              <a:rPr lang="tr-TR" b="1" dirty="0" err="1">
                <a:latin typeface="Cambria" panose="02040503050406030204" pitchFamily="18" charset="0"/>
                <a:ea typeface="Cambria" panose="02040503050406030204" pitchFamily="18" charset="0"/>
              </a:rPr>
              <a:t>Cote</a:t>
            </a:r>
            <a:r>
              <a:rPr lang="tr-TR" b="1" dirty="0">
                <a:latin typeface="Cambria" panose="02040503050406030204" pitchFamily="18" charset="0"/>
                <a:ea typeface="Cambria" panose="02040503050406030204" pitchFamily="18" charset="0"/>
              </a:rPr>
              <a:t> </a:t>
            </a:r>
            <a:r>
              <a:rPr lang="tr-TR" b="1" dirty="0" err="1">
                <a:latin typeface="Cambria" panose="02040503050406030204" pitchFamily="18" charset="0"/>
                <a:ea typeface="Cambria" panose="02040503050406030204" pitchFamily="18" charset="0"/>
              </a:rPr>
              <a:t>Divoire</a:t>
            </a:r>
            <a:endParaRPr lang="tr-TR" b="1" dirty="0">
              <a:latin typeface="Cambria" panose="02040503050406030204" pitchFamily="18" charset="0"/>
              <a:ea typeface="Cambria" panose="02040503050406030204" pitchFamily="18" charset="0"/>
            </a:endParaRPr>
          </a:p>
          <a:p>
            <a:r>
              <a:rPr lang="tr-TR" b="1" dirty="0">
                <a:latin typeface="Cambria" panose="02040503050406030204" pitchFamily="18" charset="0"/>
                <a:ea typeface="Cambria" panose="02040503050406030204" pitchFamily="18" charset="0"/>
              </a:rPr>
              <a:t>21 – TEIARAH - Oman</a:t>
            </a:r>
          </a:p>
          <a:p>
            <a:r>
              <a:rPr lang="tr-TR" b="1" dirty="0">
                <a:latin typeface="Cambria" panose="02040503050406030204" pitchFamily="18" charset="0"/>
                <a:ea typeface="Cambria" panose="02040503050406030204" pitchFamily="18" charset="0"/>
              </a:rPr>
              <a:t>22- TUNAC– </a:t>
            </a:r>
            <a:r>
              <a:rPr lang="tr-TR" b="1" dirty="0" err="1">
                <a:latin typeface="Cambria" panose="02040503050406030204" pitchFamily="18" charset="0"/>
                <a:ea typeface="Cambria" panose="02040503050406030204" pitchFamily="18" charset="0"/>
              </a:rPr>
              <a:t>Tunusia</a:t>
            </a:r>
            <a:endParaRPr lang="tr-TR" b="1" dirty="0">
              <a:latin typeface="Cambria" panose="02040503050406030204" pitchFamily="18" charset="0"/>
              <a:ea typeface="Cambria" panose="02040503050406030204" pitchFamily="18" charset="0"/>
            </a:endParaRPr>
          </a:p>
          <a:p>
            <a:r>
              <a:rPr lang="tr-TR" b="1" dirty="0">
                <a:latin typeface="Cambria" panose="02040503050406030204" pitchFamily="18" charset="0"/>
                <a:ea typeface="Cambria" panose="02040503050406030204" pitchFamily="18" charset="0"/>
              </a:rPr>
              <a:t>23-  AZAK – </a:t>
            </a:r>
            <a:r>
              <a:rPr lang="tr-TR" b="1" dirty="0" err="1">
                <a:latin typeface="Cambria" panose="02040503050406030204" pitchFamily="18" charset="0"/>
                <a:ea typeface="Cambria" panose="02040503050406030204" pitchFamily="18" charset="0"/>
              </a:rPr>
              <a:t>Azerbaijan</a:t>
            </a:r>
            <a:endParaRPr lang="tr-TR" b="1" dirty="0">
              <a:latin typeface="Cambria" panose="02040503050406030204" pitchFamily="18" charset="0"/>
              <a:ea typeface="Cambria" panose="02040503050406030204" pitchFamily="18" charset="0"/>
            </a:endParaRPr>
          </a:p>
          <a:p>
            <a:r>
              <a:rPr lang="tr-TR" b="1" dirty="0">
                <a:latin typeface="Cambria" panose="02040503050406030204" pitchFamily="18" charset="0"/>
                <a:ea typeface="Cambria" panose="02040503050406030204" pitchFamily="18" charset="0"/>
              </a:rPr>
              <a:t>24 – ALGERAC – </a:t>
            </a:r>
            <a:r>
              <a:rPr lang="tr-TR" b="1" dirty="0" err="1">
                <a:latin typeface="Cambria" panose="02040503050406030204" pitchFamily="18" charset="0"/>
                <a:ea typeface="Cambria" panose="02040503050406030204" pitchFamily="18" charset="0"/>
              </a:rPr>
              <a:t>Algeria</a:t>
            </a:r>
            <a:endParaRPr lang="tr-TR" b="1" dirty="0">
              <a:latin typeface="Cambria" panose="02040503050406030204" pitchFamily="18" charset="0"/>
              <a:ea typeface="Cambria" panose="02040503050406030204" pitchFamily="18" charset="0"/>
            </a:endParaRPr>
          </a:p>
          <a:p>
            <a:r>
              <a:rPr lang="tr-TR" b="1" dirty="0">
                <a:latin typeface="Cambria" panose="02040503050406030204" pitchFamily="18" charset="0"/>
                <a:ea typeface="Cambria" panose="02040503050406030204" pitchFamily="18" charset="0"/>
              </a:rPr>
              <a:t>25 - BAB – </a:t>
            </a:r>
            <a:r>
              <a:rPr lang="tr-TR" b="1" dirty="0" err="1">
                <a:latin typeface="Cambria" panose="02040503050406030204" pitchFamily="18" charset="0"/>
                <a:ea typeface="Cambria" panose="02040503050406030204" pitchFamily="18" charset="0"/>
              </a:rPr>
              <a:t>Bangladesh</a:t>
            </a:r>
            <a:endParaRPr lang="tr-TR" b="1" dirty="0">
              <a:latin typeface="Cambria" panose="02040503050406030204" pitchFamily="18" charset="0"/>
              <a:ea typeface="Cambria" panose="02040503050406030204" pitchFamily="18" charset="0"/>
            </a:endParaRPr>
          </a:p>
          <a:p>
            <a:r>
              <a:rPr lang="tr-TR" b="1" dirty="0">
                <a:latin typeface="Cambria" panose="02040503050406030204" pitchFamily="18" charset="0"/>
                <a:ea typeface="Cambria" panose="02040503050406030204" pitchFamily="18" charset="0"/>
              </a:rPr>
              <a:t>26 – NACI – Iran</a:t>
            </a:r>
          </a:p>
          <a:p>
            <a:r>
              <a:rPr lang="tr-TR" sz="3200" b="1" dirty="0">
                <a:latin typeface="Cambria" panose="02040503050406030204" pitchFamily="18" charset="0"/>
                <a:ea typeface="Cambria" panose="02040503050406030204" pitchFamily="18" charset="0"/>
              </a:rPr>
              <a:t> </a:t>
            </a:r>
          </a:p>
        </p:txBody>
      </p:sp>
      <p:sp>
        <p:nvSpPr>
          <p:cNvPr id="15" name="Metin kutusu 8">
            <a:extLst>
              <a:ext uri="{FF2B5EF4-FFF2-40B4-BE49-F238E27FC236}">
                <a16:creationId xmlns:a16="http://schemas.microsoft.com/office/drawing/2014/main" id="{520D0A7F-24D2-F452-4B21-B3490A7BC42F}"/>
              </a:ext>
            </a:extLst>
          </p:cNvPr>
          <p:cNvSpPr txBox="1"/>
          <p:nvPr/>
        </p:nvSpPr>
        <p:spPr>
          <a:xfrm>
            <a:off x="9393546" y="1852558"/>
            <a:ext cx="5413720" cy="1754326"/>
          </a:xfrm>
          <a:prstGeom prst="rect">
            <a:avLst/>
          </a:prstGeom>
          <a:noFill/>
        </p:spPr>
        <p:txBody>
          <a:bodyPr wrap="square" rtlCol="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tr-TR" b="1" dirty="0">
                <a:latin typeface="Cambria" panose="02040503050406030204" pitchFamily="18" charset="0"/>
                <a:ea typeface="Cambria" panose="02040503050406030204" pitchFamily="18" charset="0"/>
              </a:rPr>
              <a:t>IFHAB </a:t>
            </a:r>
            <a:r>
              <a:rPr lang="tr-TR" b="1" dirty="0" err="1">
                <a:latin typeface="Cambria" panose="02040503050406030204" pitchFamily="18" charset="0"/>
                <a:ea typeface="Cambria" panose="02040503050406030204" pitchFamily="18" charset="0"/>
              </a:rPr>
              <a:t>Associate</a:t>
            </a:r>
            <a:r>
              <a:rPr lang="tr-TR" b="1" dirty="0">
                <a:latin typeface="Cambria" panose="02040503050406030204" pitchFamily="18" charset="0"/>
                <a:ea typeface="Cambria" panose="02040503050406030204" pitchFamily="18" charset="0"/>
              </a:rPr>
              <a:t> </a:t>
            </a:r>
          </a:p>
          <a:p>
            <a:r>
              <a:rPr lang="tr-TR" b="1" dirty="0" err="1">
                <a:latin typeface="Cambria" panose="02040503050406030204" pitchFamily="18" charset="0"/>
                <a:ea typeface="Cambria" panose="02040503050406030204" pitchFamily="18" charset="0"/>
              </a:rPr>
              <a:t>Members</a:t>
            </a:r>
            <a:endParaRPr lang="tr-TR" b="1" dirty="0">
              <a:latin typeface="Cambria" panose="02040503050406030204" pitchFamily="18" charset="0"/>
              <a:ea typeface="Cambria" panose="02040503050406030204" pitchFamily="18" charset="0"/>
            </a:endParaRPr>
          </a:p>
          <a:p>
            <a:endParaRPr lang="tr-TR" b="1" dirty="0">
              <a:latin typeface="Cambria" panose="02040503050406030204" pitchFamily="18" charset="0"/>
              <a:ea typeface="Cambria" panose="02040503050406030204" pitchFamily="18" charset="0"/>
            </a:endParaRPr>
          </a:p>
          <a:p>
            <a:r>
              <a:rPr lang="tr-TR" b="1" dirty="0">
                <a:latin typeface="Cambria" panose="02040503050406030204" pitchFamily="18" charset="0"/>
                <a:ea typeface="Cambria" panose="02040503050406030204" pitchFamily="18" charset="0"/>
              </a:rPr>
              <a:t>1- DSM – </a:t>
            </a:r>
            <a:r>
              <a:rPr lang="tr-TR" b="1" dirty="0" err="1">
                <a:latin typeface="Cambria" panose="02040503050406030204" pitchFamily="18" charset="0"/>
                <a:ea typeface="Cambria" panose="02040503050406030204" pitchFamily="18" charset="0"/>
              </a:rPr>
              <a:t>Malaysia</a:t>
            </a:r>
            <a:r>
              <a:rPr lang="tr-TR" b="1" dirty="0">
                <a:latin typeface="Cambria" panose="02040503050406030204" pitchFamily="18" charset="0"/>
                <a:ea typeface="Cambria" panose="02040503050406030204" pitchFamily="18" charset="0"/>
              </a:rPr>
              <a:t>                                                                            </a:t>
            </a:r>
          </a:p>
          <a:p>
            <a:r>
              <a:rPr lang="tr-TR" b="1" dirty="0">
                <a:latin typeface="Cambria" panose="02040503050406030204" pitchFamily="18" charset="0"/>
                <a:ea typeface="Cambria" panose="02040503050406030204" pitchFamily="18" charset="0"/>
              </a:rPr>
              <a:t>2- IQAS – </a:t>
            </a:r>
            <a:r>
              <a:rPr lang="tr-TR" b="1" dirty="0" err="1">
                <a:latin typeface="Cambria" panose="02040503050406030204" pitchFamily="18" charset="0"/>
                <a:ea typeface="Cambria" panose="02040503050406030204" pitchFamily="18" charset="0"/>
              </a:rPr>
              <a:t>Iraq</a:t>
            </a:r>
            <a:endParaRPr lang="tr-TR" b="1" dirty="0">
              <a:latin typeface="Cambria" panose="02040503050406030204" pitchFamily="18" charset="0"/>
              <a:ea typeface="Cambria" panose="02040503050406030204" pitchFamily="18" charset="0"/>
            </a:endParaRPr>
          </a:p>
          <a:p>
            <a:r>
              <a:rPr lang="tr-TR" b="1" dirty="0">
                <a:latin typeface="Cambria" panose="02040503050406030204" pitchFamily="18" charset="0"/>
                <a:ea typeface="Cambria" panose="02040503050406030204" pitchFamily="18" charset="0"/>
              </a:rPr>
              <a:t>3- KAN – </a:t>
            </a:r>
            <a:r>
              <a:rPr lang="tr-TR" b="1" dirty="0" err="1">
                <a:latin typeface="Cambria" panose="02040503050406030204" pitchFamily="18" charset="0"/>
                <a:ea typeface="Cambria" panose="02040503050406030204" pitchFamily="18" charset="0"/>
              </a:rPr>
              <a:t>Indonesia</a:t>
            </a:r>
            <a:endParaRPr lang="tr-TR" b="1"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3237943052"/>
      </p:ext>
    </p:extLst>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344" name="Title 1"/>
          <p:cNvSpPr txBox="1">
            <a:spLocks noGrp="1"/>
          </p:cNvSpPr>
          <p:nvPr>
            <p:ph type="title"/>
          </p:nvPr>
        </p:nvSpPr>
        <p:spPr>
          <a:xfrm>
            <a:off x="1909864" y="2801566"/>
            <a:ext cx="8372272" cy="2840478"/>
          </a:xfrm>
          <a:prstGeom prst="rect">
            <a:avLst/>
          </a:prstGeom>
        </p:spPr>
        <p:txBody>
          <a:bodyPr anchor="ctr">
            <a:normAutofit fontScale="90000"/>
          </a:bodyPr>
          <a:lstStyle/>
          <a:p>
            <a:pPr defTabSz="841247">
              <a:lnSpc>
                <a:spcPct val="100000"/>
              </a:lnSpc>
              <a:defRPr sz="4048" b="1">
                <a:solidFill>
                  <a:srgbClr val="FFFFFF"/>
                </a:solidFill>
                <a:latin typeface="Avenir Next LT Pro"/>
                <a:ea typeface="Avenir Next LT Pro"/>
                <a:cs typeface="Avenir Next LT Pro"/>
                <a:sym typeface="Avenir Next LT Pro"/>
              </a:defRPr>
            </a:pPr>
            <a:r>
              <a:rPr dirty="0"/>
              <a:t>Thanks for your kind attention</a:t>
            </a:r>
            <a:br>
              <a:rPr dirty="0"/>
            </a:br>
            <a:br>
              <a:rPr dirty="0"/>
            </a:br>
            <a:br>
              <a:rPr dirty="0"/>
            </a:br>
            <a:r>
              <a:rPr dirty="0"/>
              <a:t>M</a:t>
            </a:r>
            <a:r>
              <a:rPr lang="tr-TR" dirty="0"/>
              <a:t>ete ÇEVİK</a:t>
            </a:r>
            <a:br>
              <a:rPr dirty="0"/>
            </a:br>
            <a:r>
              <a:rPr lang="tr-TR" sz="2024" dirty="0" err="1"/>
              <a:t>Head</a:t>
            </a:r>
            <a:r>
              <a:rPr lang="tr-TR" sz="2024" dirty="0"/>
              <a:t> of International </a:t>
            </a:r>
            <a:r>
              <a:rPr lang="tr-TR" sz="2024" dirty="0" err="1"/>
              <a:t>Relations</a:t>
            </a:r>
            <a:r>
              <a:rPr lang="tr-TR" sz="2024" dirty="0"/>
              <a:t> </a:t>
            </a:r>
            <a:r>
              <a:rPr lang="tr-TR" sz="2024" dirty="0" err="1"/>
              <a:t>Department</a:t>
            </a:r>
            <a:endParaRPr sz="2024" dirty="0"/>
          </a:p>
        </p:txBody>
      </p:sp>
      <p:pic>
        <p:nvPicPr>
          <p:cNvPr id="6" name="Resim 5">
            <a:extLst>
              <a:ext uri="{FF2B5EF4-FFF2-40B4-BE49-F238E27FC236}">
                <a16:creationId xmlns:a16="http://schemas.microsoft.com/office/drawing/2014/main" id="{F7509A88-3FD8-67CC-B324-E6FA1F01EF0B}"/>
              </a:ext>
            </a:extLst>
          </p:cNvPr>
          <p:cNvPicPr>
            <a:picLocks noChangeAspect="1"/>
          </p:cNvPicPr>
          <p:nvPr/>
        </p:nvPicPr>
        <p:blipFill>
          <a:blip r:embed="rId3"/>
          <a:stretch>
            <a:fillRect/>
          </a:stretch>
        </p:blipFill>
        <p:spPr>
          <a:xfrm>
            <a:off x="6943636" y="1775416"/>
            <a:ext cx="628739" cy="248680"/>
          </a:xfrm>
          <a:prstGeom prst="rect">
            <a:avLst/>
          </a:prstGeom>
        </p:spPr>
      </p:pic>
      <p:pic>
        <p:nvPicPr>
          <p:cNvPr id="7" name="Resim 6">
            <a:extLst>
              <a:ext uri="{FF2B5EF4-FFF2-40B4-BE49-F238E27FC236}">
                <a16:creationId xmlns:a16="http://schemas.microsoft.com/office/drawing/2014/main" id="{3C4ABF7F-B835-8C6F-231B-903B70DC2EB5}"/>
              </a:ext>
            </a:extLst>
          </p:cNvPr>
          <p:cNvPicPr>
            <a:picLocks noChangeAspect="1"/>
          </p:cNvPicPr>
          <p:nvPr/>
        </p:nvPicPr>
        <p:blipFill>
          <a:blip r:embed="rId3"/>
          <a:stretch>
            <a:fillRect/>
          </a:stretch>
        </p:blipFill>
        <p:spPr>
          <a:xfrm>
            <a:off x="7205574" y="1775416"/>
            <a:ext cx="628739" cy="248680"/>
          </a:xfrm>
          <a:prstGeom prst="rect">
            <a:avLst/>
          </a:prstGeom>
        </p:spPr>
      </p:pic>
      <p:sp>
        <p:nvSpPr>
          <p:cNvPr id="8" name="Metin kutusu 7">
            <a:extLst>
              <a:ext uri="{FF2B5EF4-FFF2-40B4-BE49-F238E27FC236}">
                <a16:creationId xmlns:a16="http://schemas.microsoft.com/office/drawing/2014/main" id="{CDFF274A-0964-8041-CC79-9096EAD21FFB}"/>
              </a:ext>
            </a:extLst>
          </p:cNvPr>
          <p:cNvSpPr txBox="1"/>
          <p:nvPr/>
        </p:nvSpPr>
        <p:spPr>
          <a:xfrm>
            <a:off x="6884942" y="1673820"/>
            <a:ext cx="1492295" cy="38471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tr-TR" sz="1900" b="0" i="0" u="none" strike="noStrike" cap="none" spc="0" dirty="0">
                <a:ln>
                  <a:noFill/>
                </a:ln>
                <a:solidFill>
                  <a:schemeClr val="bg1">
                    <a:lumMod val="95000"/>
                  </a:schemeClr>
                </a:solidFill>
                <a:effectLst/>
                <a:uFillTx/>
                <a:ea typeface="+mn-ea"/>
                <a:cs typeface="+mn-cs"/>
                <a:sym typeface="Calibri"/>
              </a:rPr>
              <a:t>TÜRKİYE</a:t>
            </a:r>
          </a:p>
        </p:txBody>
      </p:sp>
      <p:pic>
        <p:nvPicPr>
          <p:cNvPr id="2" name="Resim 1">
            <a:extLst>
              <a:ext uri="{FF2B5EF4-FFF2-40B4-BE49-F238E27FC236}">
                <a16:creationId xmlns:a16="http://schemas.microsoft.com/office/drawing/2014/main" id="{0B8A3BE4-0167-43B4-631C-21D42BACDD11}"/>
              </a:ext>
            </a:extLst>
          </p:cNvPr>
          <p:cNvPicPr>
            <a:picLocks noChangeAspect="1"/>
          </p:cNvPicPr>
          <p:nvPr/>
        </p:nvPicPr>
        <p:blipFill>
          <a:blip r:embed="rId4"/>
          <a:stretch>
            <a:fillRect/>
          </a:stretch>
        </p:blipFill>
        <p:spPr>
          <a:xfrm>
            <a:off x="9460886" y="339854"/>
            <a:ext cx="2414225" cy="1170533"/>
          </a:xfrm>
          <a:prstGeom prst="rect">
            <a:avLst/>
          </a:prstGeom>
        </p:spPr>
      </p:pic>
      <p:pic>
        <p:nvPicPr>
          <p:cNvPr id="3" name="Resim 2">
            <a:extLst>
              <a:ext uri="{FF2B5EF4-FFF2-40B4-BE49-F238E27FC236}">
                <a16:creationId xmlns:a16="http://schemas.microsoft.com/office/drawing/2014/main" id="{C85E9003-C362-E503-6B3C-1E090E4C3A7B}"/>
              </a:ext>
            </a:extLst>
          </p:cNvPr>
          <p:cNvPicPr>
            <a:picLocks noChangeAspect="1"/>
          </p:cNvPicPr>
          <p:nvPr/>
        </p:nvPicPr>
        <p:blipFill>
          <a:blip r:embed="rId5"/>
          <a:stretch>
            <a:fillRect/>
          </a:stretch>
        </p:blipFill>
        <p:spPr>
          <a:xfrm>
            <a:off x="586096" y="254502"/>
            <a:ext cx="1341236" cy="1341236"/>
          </a:xfrm>
          <a:prstGeom prst="rect">
            <a:avLst/>
          </a:prstGeom>
        </p:spPr>
      </p:pic>
      <p:pic>
        <p:nvPicPr>
          <p:cNvPr id="4" name="Resim 3">
            <a:extLst>
              <a:ext uri="{FF2B5EF4-FFF2-40B4-BE49-F238E27FC236}">
                <a16:creationId xmlns:a16="http://schemas.microsoft.com/office/drawing/2014/main" id="{39D35433-67F2-3683-7665-385DB305EA87}"/>
              </a:ext>
            </a:extLst>
          </p:cNvPr>
          <p:cNvPicPr>
            <a:picLocks noChangeAspect="1"/>
          </p:cNvPicPr>
          <p:nvPr/>
        </p:nvPicPr>
        <p:blipFill>
          <a:blip r:embed="rId6"/>
          <a:stretch>
            <a:fillRect/>
          </a:stretch>
        </p:blipFill>
        <p:spPr>
          <a:xfrm>
            <a:off x="5091215" y="184849"/>
            <a:ext cx="1466087" cy="1480543"/>
          </a:xfrm>
          <a:prstGeom prst="rect">
            <a:avLst/>
          </a:prstGeom>
        </p:spPr>
      </p:pic>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 name="Başlık 4"/>
          <p:cNvSpPr txBox="1">
            <a:spLocks noGrp="1"/>
          </p:cNvSpPr>
          <p:nvPr>
            <p:ph type="ctrTitle"/>
          </p:nvPr>
        </p:nvSpPr>
        <p:spPr>
          <a:xfrm>
            <a:off x="1103576" y="418117"/>
            <a:ext cx="10767581" cy="998118"/>
          </a:xfrm>
          <a:prstGeom prst="rect">
            <a:avLst/>
          </a:prstGeom>
        </p:spPr>
        <p:txBody>
          <a:bodyPr>
            <a:normAutofit/>
          </a:bodyPr>
          <a:lstStyle/>
          <a:p>
            <a:pPr>
              <a:defRPr sz="3800" b="1">
                <a:latin typeface="Avenir Next LT Pro"/>
                <a:ea typeface="Avenir Next LT Pro"/>
                <a:cs typeface="Avenir Next LT Pro"/>
                <a:sym typeface="Avenir Next LT Pro"/>
              </a:defRPr>
            </a:pPr>
            <a:r>
              <a:rPr lang="tr-TR" dirty="0"/>
              <a:t>REFERENCES TO OHAQ</a:t>
            </a:r>
            <a:endParaRPr dirty="0"/>
          </a:p>
        </p:txBody>
      </p:sp>
      <p:sp>
        <p:nvSpPr>
          <p:cNvPr id="204" name="İçerik Yer Tutucusu 2"/>
          <p:cNvSpPr txBox="1"/>
          <p:nvPr/>
        </p:nvSpPr>
        <p:spPr>
          <a:xfrm>
            <a:off x="1449916" y="1530313"/>
            <a:ext cx="9846246" cy="347826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marL="0" marR="0" lvl="0" indent="0" algn="just" defTabSz="914400" rtl="0" eaLnBrk="1" fontAlgn="auto" latinLnBrk="0" hangingPunct="1">
              <a:lnSpc>
                <a:spcPct val="107000"/>
              </a:lnSpc>
              <a:spcBef>
                <a:spcPts val="0"/>
              </a:spcBef>
              <a:spcAft>
                <a:spcPts val="800"/>
              </a:spcAft>
              <a:buClrTx/>
              <a:buSzTx/>
              <a:buFont typeface="Wingdings" panose="05000000000000000000" pitchFamily="2" charset="2"/>
              <a:buChar char="ü"/>
              <a:tabLst/>
              <a:defRPr/>
            </a:pPr>
            <a:r>
              <a:rPr kumimoji="0" lang="en-US" sz="2400" b="1" i="0" u="none" strike="noStrike" kern="1200" cap="none" spc="0" normalizeH="0" baseline="0" noProof="0" dirty="0">
                <a:ln>
                  <a:noFill/>
                </a:ln>
                <a:solidFill>
                  <a:srgbClr val="000000"/>
                </a:solidFill>
                <a:effectLst/>
                <a:uLnTx/>
                <a:uFill>
                  <a:solidFill>
                    <a:srgbClr val="000000"/>
                  </a:solidFill>
                </a:uFill>
                <a:latin typeface="Calibri"/>
                <a:ea typeface="Calibri"/>
                <a:cs typeface="Simplified Arabic"/>
              </a:rPr>
              <a:t>OIC Stakeholders Forum on Unified Halal</a:t>
            </a:r>
            <a:r>
              <a:rPr kumimoji="0" lang="tr-TR" sz="2400" b="1" i="0" u="none" strike="noStrike" kern="1200" cap="none" spc="0" normalizeH="0" baseline="0" noProof="0" dirty="0">
                <a:ln>
                  <a:noFill/>
                </a:ln>
                <a:solidFill>
                  <a:srgbClr val="000000"/>
                </a:solidFill>
                <a:effectLst/>
                <a:uLnTx/>
                <a:uFill>
                  <a:solidFill>
                    <a:srgbClr val="000000"/>
                  </a:solidFill>
                </a:uFill>
                <a:latin typeface="Calibri"/>
                <a:ea typeface="Calibri"/>
                <a:cs typeface="Simplified Arabic"/>
              </a:rPr>
              <a:t> </a:t>
            </a:r>
            <a:r>
              <a:rPr kumimoji="0" lang="en-US" sz="2400" b="1" i="0" u="none" strike="noStrike" kern="1200" cap="none" spc="0" normalizeH="0" baseline="0" noProof="0" dirty="0">
                <a:ln>
                  <a:noFill/>
                </a:ln>
                <a:solidFill>
                  <a:srgbClr val="000000"/>
                </a:solidFill>
                <a:effectLst/>
                <a:uLnTx/>
                <a:uFill>
                  <a:solidFill>
                    <a:srgbClr val="000000"/>
                  </a:solidFill>
                </a:uFill>
                <a:latin typeface="Calibri"/>
                <a:ea typeface="Calibri"/>
                <a:cs typeface="Simplified Arabic"/>
              </a:rPr>
              <a:t>Food Standards and Procedures</a:t>
            </a:r>
            <a:r>
              <a:rPr kumimoji="0" lang="tr-TR" sz="2400" b="1" i="0" u="none" strike="noStrike" kern="1200" cap="none" spc="0" normalizeH="0" baseline="0" noProof="0" dirty="0">
                <a:ln>
                  <a:noFill/>
                </a:ln>
                <a:solidFill>
                  <a:srgbClr val="000000"/>
                </a:solidFill>
                <a:effectLst/>
                <a:uLnTx/>
                <a:uFill>
                  <a:solidFill>
                    <a:srgbClr val="000000"/>
                  </a:solidFill>
                </a:uFill>
                <a:latin typeface="Calibri"/>
                <a:ea typeface="Calibri"/>
                <a:cs typeface="Simplified Arabic"/>
              </a:rPr>
              <a:t>, </a:t>
            </a:r>
            <a:r>
              <a:rPr kumimoji="0" lang="en-US" sz="2400" b="1" i="0" u="none" strike="noStrike" kern="1200" cap="none" spc="0" normalizeH="0" baseline="0" noProof="0" dirty="0">
                <a:ln>
                  <a:noFill/>
                </a:ln>
                <a:solidFill>
                  <a:srgbClr val="000000"/>
                </a:solidFill>
                <a:effectLst/>
                <a:uLnTx/>
                <a:uFill>
                  <a:solidFill>
                    <a:srgbClr val="000000"/>
                  </a:solidFill>
                </a:uFill>
                <a:latin typeface="Calibri"/>
                <a:ea typeface="Calibri"/>
                <a:cs typeface="Simplified Arabic"/>
              </a:rPr>
              <a:t>Jeddah, Saudi Arabia </a:t>
            </a:r>
            <a:r>
              <a:rPr kumimoji="0" lang="en-US" sz="2400" b="1" i="0" u="sng" strike="noStrike" kern="1200" cap="none" spc="0" normalizeH="0" baseline="0" noProof="0" dirty="0">
                <a:ln>
                  <a:noFill/>
                </a:ln>
                <a:solidFill>
                  <a:srgbClr val="000000"/>
                </a:solidFill>
                <a:effectLst/>
                <a:uLnTx/>
                <a:uFill>
                  <a:solidFill>
                    <a:srgbClr val="000000"/>
                  </a:solidFill>
                </a:uFill>
                <a:latin typeface="Calibri"/>
                <a:ea typeface="Calibri"/>
                <a:cs typeface="Simplified Arabic"/>
              </a:rPr>
              <a:t>on 09-10 December 2015</a:t>
            </a:r>
            <a:endParaRPr kumimoji="0" lang="tr-TR" sz="2400" b="1" i="0" u="sng" strike="noStrike" kern="1200" cap="none" spc="0" normalizeH="0" baseline="0" noProof="0" dirty="0">
              <a:ln>
                <a:noFill/>
              </a:ln>
              <a:solidFill>
                <a:srgbClr val="000000"/>
              </a:solidFill>
              <a:effectLst/>
              <a:uLnTx/>
              <a:uFill>
                <a:solidFill>
                  <a:srgbClr val="000000"/>
                </a:solidFill>
              </a:uFill>
              <a:latin typeface="Calibri"/>
              <a:ea typeface="Calibri"/>
              <a:cs typeface="Simplified Arabic"/>
            </a:endParaRPr>
          </a:p>
          <a:p>
            <a:pPr marL="457200" marR="0" lvl="1" indent="0" algn="just"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en-US" sz="1800" b="0" i="0" u="none" strike="noStrike" kern="1200" cap="none" spc="0" normalizeH="0" baseline="0" noProof="0" dirty="0">
                <a:ln>
                  <a:noFill/>
                </a:ln>
                <a:solidFill>
                  <a:prstClr val="black"/>
                </a:solidFill>
                <a:effectLst/>
                <a:uLnTx/>
                <a:uFillTx/>
                <a:latin typeface="Calibri"/>
                <a:ea typeface="+mn-ea"/>
                <a:cs typeface="+mn-cs"/>
              </a:rPr>
              <a:t>(ii) Appreciated SMIIC activities in developing harmonized Halal Standard,</a:t>
            </a:r>
            <a:r>
              <a:rPr kumimoji="0" lang="tr-TR" sz="1800" b="0" i="0" u="none" strike="noStrike" kern="1200" cap="none" spc="0" normalizeH="0" baseline="0" noProof="0" dirty="0">
                <a:ln>
                  <a:noFill/>
                </a:ln>
                <a:solidFill>
                  <a:prstClr val="black"/>
                </a:solidFill>
                <a:effectLst/>
                <a:uLnTx/>
                <a:uFillTx/>
                <a:latin typeface="Calibri"/>
                <a:ea typeface="+mn-ea"/>
                <a:cs typeface="+mn-cs"/>
              </a:rPr>
              <a:t> </a:t>
            </a:r>
            <a:r>
              <a:rPr kumimoji="0" lang="en-US" sz="1800" b="0" i="0" u="none" strike="noStrike" kern="1200" cap="none" spc="0" normalizeH="0" baseline="0" noProof="0" dirty="0">
                <a:ln>
                  <a:noFill/>
                </a:ln>
                <a:solidFill>
                  <a:prstClr val="black"/>
                </a:solidFill>
                <a:effectLst/>
                <a:uLnTx/>
                <a:uFillTx/>
                <a:latin typeface="Calibri"/>
                <a:ea typeface="+mn-ea"/>
                <a:cs typeface="+mn-cs"/>
              </a:rPr>
              <a:t>and encouraged SMIIC to consolidate its role in developing harmonized</a:t>
            </a:r>
            <a:r>
              <a:rPr kumimoji="0" lang="tr-TR" sz="1800" b="0" i="0" u="none" strike="noStrike" kern="1200" cap="none" spc="0" normalizeH="0" baseline="0" noProof="0" dirty="0">
                <a:ln>
                  <a:noFill/>
                </a:ln>
                <a:solidFill>
                  <a:prstClr val="black"/>
                </a:solidFill>
                <a:effectLst/>
                <a:uLnTx/>
                <a:uFillTx/>
                <a:latin typeface="Calibri"/>
                <a:ea typeface="+mn-ea"/>
                <a:cs typeface="+mn-cs"/>
              </a:rPr>
              <a:t> </a:t>
            </a:r>
            <a:r>
              <a:rPr kumimoji="0" lang="en-US" sz="1800" b="0" i="0" u="none" strike="noStrike" kern="1200" cap="none" spc="0" normalizeH="0" baseline="0" noProof="0" dirty="0">
                <a:ln>
                  <a:noFill/>
                </a:ln>
                <a:solidFill>
                  <a:prstClr val="black"/>
                </a:solidFill>
                <a:effectLst/>
                <a:uLnTx/>
                <a:uFillTx/>
                <a:latin typeface="Calibri"/>
                <a:ea typeface="+mn-ea"/>
                <a:cs typeface="+mn-cs"/>
              </a:rPr>
              <a:t>Islamic Halal Standard in all fields;</a:t>
            </a:r>
            <a:endParaRPr kumimoji="0" lang="tr-TR" sz="1800" b="0" i="0" u="none" strike="noStrike" kern="1200" cap="none" spc="0" normalizeH="0" baseline="0" noProof="0" dirty="0">
              <a:ln>
                <a:noFill/>
              </a:ln>
              <a:solidFill>
                <a:prstClr val="black"/>
              </a:solidFill>
              <a:effectLst/>
              <a:uLnTx/>
              <a:uFillTx/>
              <a:latin typeface="Calibri"/>
              <a:ea typeface="+mn-ea"/>
              <a:cs typeface="+mn-cs"/>
            </a:endParaRPr>
          </a:p>
          <a:p>
            <a:pPr marL="457200" marR="0" lvl="1" indent="0" algn="just"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en-US" sz="1800" b="0" i="0" u="none" strike="noStrike" kern="1200" cap="none" spc="0" normalizeH="0" baseline="0" noProof="0" dirty="0">
                <a:ln>
                  <a:noFill/>
                </a:ln>
                <a:solidFill>
                  <a:prstClr val="black"/>
                </a:solidFill>
                <a:effectLst/>
                <a:uLnTx/>
                <a:uFillTx/>
                <a:latin typeface="Calibri"/>
                <a:ea typeface="+mn-ea"/>
                <a:cs typeface="+mn-cs"/>
              </a:rPr>
              <a:t>(iii) Urged all OIC Member States to actively participate in SMIIC technical</a:t>
            </a:r>
            <a:r>
              <a:rPr kumimoji="0" lang="tr-TR" sz="1800" b="0" i="0" u="none" strike="noStrike" kern="1200" cap="none" spc="0" normalizeH="0" baseline="0" noProof="0" dirty="0">
                <a:ln>
                  <a:noFill/>
                </a:ln>
                <a:solidFill>
                  <a:prstClr val="black"/>
                </a:solidFill>
                <a:effectLst/>
                <a:uLnTx/>
                <a:uFillTx/>
                <a:latin typeface="Calibri"/>
                <a:ea typeface="+mn-ea"/>
                <a:cs typeface="+mn-cs"/>
              </a:rPr>
              <a:t> </a:t>
            </a:r>
            <a:r>
              <a:rPr kumimoji="0" lang="en-US" sz="1800" b="0" i="0" u="none" strike="noStrike" kern="1200" cap="none" spc="0" normalizeH="0" baseline="0" noProof="0" dirty="0">
                <a:ln>
                  <a:noFill/>
                </a:ln>
                <a:solidFill>
                  <a:prstClr val="black"/>
                </a:solidFill>
                <a:effectLst/>
                <a:uLnTx/>
                <a:uFillTx/>
                <a:latin typeface="Calibri"/>
                <a:ea typeface="+mn-ea"/>
                <a:cs typeface="+mn-cs"/>
              </a:rPr>
              <a:t>committees;</a:t>
            </a:r>
            <a:endParaRPr kumimoji="0" lang="tr-TR" sz="1800" b="0" i="0" u="none" strike="noStrike" kern="1200" cap="none" spc="0" normalizeH="0" baseline="0" noProof="0" dirty="0">
              <a:ln>
                <a:noFill/>
              </a:ln>
              <a:solidFill>
                <a:prstClr val="black"/>
              </a:solidFill>
              <a:effectLst/>
              <a:uLnTx/>
              <a:uFillTx/>
              <a:latin typeface="Calibri"/>
              <a:ea typeface="+mn-ea"/>
              <a:cs typeface="+mn-cs"/>
            </a:endParaRPr>
          </a:p>
          <a:p>
            <a:pPr marL="457200" marR="0" lvl="1" indent="0" algn="just"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en-US" sz="1800" b="0" i="0" u="none" strike="noStrike" kern="1200" cap="none" spc="0" normalizeH="0" baseline="0" noProof="0" dirty="0">
                <a:ln>
                  <a:noFill/>
                </a:ln>
                <a:solidFill>
                  <a:prstClr val="black"/>
                </a:solidFill>
                <a:effectLst/>
                <a:uLnTx/>
                <a:uFillTx/>
                <a:latin typeface="Calibri"/>
                <a:ea typeface="+mn-ea"/>
                <a:cs typeface="+mn-cs"/>
              </a:rPr>
              <a:t>(v) Listened to the activities of SMIIC Accreditation Committee as well as</a:t>
            </a:r>
            <a:r>
              <a:rPr kumimoji="0" lang="tr-TR" sz="1800" b="0" i="0" u="none" strike="noStrike" kern="1200" cap="none" spc="0" normalizeH="0" baseline="0" noProof="0" dirty="0">
                <a:ln>
                  <a:noFill/>
                </a:ln>
                <a:solidFill>
                  <a:prstClr val="black"/>
                </a:solidFill>
                <a:effectLst/>
                <a:uLnTx/>
                <a:uFillTx/>
                <a:latin typeface="Calibri"/>
                <a:ea typeface="+mn-ea"/>
                <a:cs typeface="+mn-cs"/>
              </a:rPr>
              <a:t> </a:t>
            </a:r>
            <a:r>
              <a:rPr kumimoji="0" lang="en-US" sz="1800" b="0" i="0" u="none" strike="noStrike" kern="1200" cap="none" spc="0" normalizeH="0" baseline="0" noProof="0" dirty="0">
                <a:ln>
                  <a:noFill/>
                </a:ln>
                <a:solidFill>
                  <a:prstClr val="black"/>
                </a:solidFill>
                <a:effectLst/>
                <a:uLnTx/>
                <a:uFillTx/>
                <a:latin typeface="Calibri"/>
                <a:ea typeface="+mn-ea"/>
                <a:cs typeface="+mn-cs"/>
              </a:rPr>
              <a:t>a proposal to create an independent body outside SMIIC to handle Halal</a:t>
            </a:r>
            <a:r>
              <a:rPr kumimoji="0" lang="tr-TR" sz="1800" b="0" i="0" u="none" strike="noStrike" kern="1200" cap="none" spc="0" normalizeH="0" baseline="0" noProof="0" dirty="0">
                <a:ln>
                  <a:noFill/>
                </a:ln>
                <a:solidFill>
                  <a:prstClr val="black"/>
                </a:solidFill>
                <a:effectLst/>
                <a:uLnTx/>
                <a:uFillTx/>
                <a:latin typeface="Calibri"/>
                <a:ea typeface="+mn-ea"/>
                <a:cs typeface="+mn-cs"/>
              </a:rPr>
              <a:t> </a:t>
            </a:r>
            <a:r>
              <a:rPr kumimoji="0" lang="en-US" sz="1800" b="0" i="0" u="none" strike="noStrike" kern="1200" cap="none" spc="0" normalizeH="0" baseline="0" noProof="0" dirty="0">
                <a:ln>
                  <a:noFill/>
                </a:ln>
                <a:solidFill>
                  <a:prstClr val="black"/>
                </a:solidFill>
                <a:effectLst/>
                <a:uLnTx/>
                <a:uFillTx/>
                <a:latin typeface="Calibri"/>
                <a:ea typeface="+mn-ea"/>
                <a:cs typeface="+mn-cs"/>
              </a:rPr>
              <a:t>accreditation processes and activities. It discussed a platform to</a:t>
            </a:r>
            <a:r>
              <a:rPr kumimoji="0" lang="tr-TR" sz="1800" b="0" i="0" u="none" strike="noStrike" kern="1200" cap="none" spc="0" normalizeH="0" baseline="0" noProof="0" dirty="0">
                <a:ln>
                  <a:noFill/>
                </a:ln>
                <a:solidFill>
                  <a:prstClr val="black"/>
                </a:solidFill>
                <a:effectLst/>
                <a:uLnTx/>
                <a:uFillTx/>
                <a:latin typeface="Calibri"/>
                <a:ea typeface="+mn-ea"/>
                <a:cs typeface="+mn-cs"/>
              </a:rPr>
              <a:t> </a:t>
            </a:r>
            <a:r>
              <a:rPr kumimoji="0" lang="en-US" sz="1800" b="0" i="0" u="none" strike="noStrike" kern="1200" cap="none" spc="0" normalizeH="0" baseline="0" noProof="0" dirty="0">
                <a:ln>
                  <a:noFill/>
                </a:ln>
                <a:solidFill>
                  <a:prstClr val="black"/>
                </a:solidFill>
                <a:effectLst/>
                <a:uLnTx/>
                <a:uFillTx/>
                <a:latin typeface="Calibri"/>
                <a:ea typeface="+mn-ea"/>
                <a:cs typeface="+mn-cs"/>
              </a:rPr>
              <a:t>promote mutual recognition of Halal certificates among accreditation</a:t>
            </a:r>
            <a:r>
              <a:rPr kumimoji="0" lang="tr-TR" sz="1800" b="0" i="0" u="none" strike="noStrike" kern="1200" cap="none" spc="0" normalizeH="0" baseline="0" noProof="0" dirty="0">
                <a:ln>
                  <a:noFill/>
                </a:ln>
                <a:solidFill>
                  <a:prstClr val="black"/>
                </a:solidFill>
                <a:effectLst/>
                <a:uLnTx/>
                <a:uFillTx/>
                <a:latin typeface="Calibri"/>
                <a:ea typeface="+mn-ea"/>
                <a:cs typeface="+mn-cs"/>
              </a:rPr>
              <a:t> </a:t>
            </a:r>
            <a:r>
              <a:rPr kumimoji="0" lang="en-US" sz="1800" b="0" i="0" u="none" strike="noStrike" kern="1200" cap="none" spc="0" normalizeH="0" baseline="0" noProof="0" dirty="0">
                <a:ln>
                  <a:noFill/>
                </a:ln>
                <a:solidFill>
                  <a:prstClr val="black"/>
                </a:solidFill>
                <a:effectLst/>
                <a:uLnTx/>
                <a:uFillTx/>
                <a:latin typeface="Calibri"/>
                <a:ea typeface="+mn-ea"/>
                <a:cs typeface="+mn-cs"/>
              </a:rPr>
              <a:t>bodies in OIC member states, issue of coordination with non-OIC</a:t>
            </a:r>
            <a:r>
              <a:rPr kumimoji="0" lang="tr-TR" sz="1800" b="0" i="0" u="none" strike="noStrike" kern="1200" cap="none" spc="0" normalizeH="0" baseline="0" noProof="0" dirty="0">
                <a:ln>
                  <a:noFill/>
                </a:ln>
                <a:solidFill>
                  <a:prstClr val="black"/>
                </a:solidFill>
                <a:effectLst/>
                <a:uLnTx/>
                <a:uFillTx/>
                <a:latin typeface="Calibri"/>
                <a:ea typeface="+mn-ea"/>
                <a:cs typeface="+mn-cs"/>
              </a:rPr>
              <a:t> </a:t>
            </a:r>
            <a:r>
              <a:rPr kumimoji="0" lang="en-US" sz="1800" b="0" i="0" u="none" strike="noStrike" kern="1200" cap="none" spc="0" normalizeH="0" baseline="0" noProof="0" dirty="0">
                <a:ln>
                  <a:noFill/>
                </a:ln>
                <a:solidFill>
                  <a:prstClr val="black"/>
                </a:solidFill>
                <a:effectLst/>
                <a:uLnTx/>
                <a:uFillTx/>
                <a:latin typeface="Calibri"/>
                <a:ea typeface="+mn-ea"/>
                <a:cs typeface="+mn-cs"/>
              </a:rPr>
              <a:t>member states, as well as ensuring the integrity and competency of Halal</a:t>
            </a:r>
            <a:r>
              <a:rPr kumimoji="0" lang="tr-TR" sz="1800" b="0" i="0" u="none" strike="noStrike" kern="1200" cap="none" spc="0" normalizeH="0" baseline="0" noProof="0" dirty="0">
                <a:ln>
                  <a:noFill/>
                </a:ln>
                <a:solidFill>
                  <a:prstClr val="black"/>
                </a:solidFill>
                <a:effectLst/>
                <a:uLnTx/>
                <a:uFillTx/>
                <a:latin typeface="Calibri"/>
                <a:ea typeface="+mn-ea"/>
                <a:cs typeface="+mn-cs"/>
              </a:rPr>
              <a:t> </a:t>
            </a:r>
            <a:r>
              <a:rPr kumimoji="0" lang="en-US" sz="1800" b="0" i="0" u="none" strike="noStrike" kern="1200" cap="none" spc="0" normalizeH="0" baseline="0" noProof="0" dirty="0">
                <a:ln>
                  <a:noFill/>
                </a:ln>
                <a:solidFill>
                  <a:prstClr val="black"/>
                </a:solidFill>
                <a:effectLst/>
                <a:uLnTx/>
                <a:uFillTx/>
                <a:latin typeface="Calibri"/>
                <a:ea typeface="+mn-ea"/>
                <a:cs typeface="+mn-cs"/>
              </a:rPr>
              <a:t>accreditation and certification processes;</a:t>
            </a:r>
            <a:endParaRPr kumimoji="0" lang="tr-TR" sz="1800" b="0" i="0" u="none" strike="noStrike" kern="1200" cap="none" spc="0" normalizeH="0" baseline="0" noProof="0" dirty="0">
              <a:ln>
                <a:noFill/>
              </a:ln>
              <a:solidFill>
                <a:prstClr val="black"/>
              </a:solidFill>
              <a:effectLst/>
              <a:uLnTx/>
              <a:uFillTx/>
              <a:latin typeface="Calibri"/>
              <a:ea typeface="+mn-ea"/>
              <a:cs typeface="+mn-cs"/>
            </a:endParaRPr>
          </a:p>
          <a:p>
            <a:pPr marL="457200" marR="0" lvl="1" indent="0" algn="just" defTabSz="914400" rtl="0" eaLnBrk="1" fontAlgn="auto" latinLnBrk="0" hangingPunct="1">
              <a:lnSpc>
                <a:spcPct val="100000"/>
              </a:lnSpc>
              <a:spcBef>
                <a:spcPts val="0"/>
              </a:spcBef>
              <a:spcAft>
                <a:spcPts val="0"/>
              </a:spcAft>
              <a:buClrTx/>
              <a:buSzTx/>
              <a:tabLst/>
              <a:defRPr/>
            </a:pPr>
            <a:endParaRPr kumimoji="0" lang="ar-SA" sz="1800" b="1" i="0" u="none" strike="noStrike" kern="1200" cap="none" spc="0" normalizeH="0" baseline="0" noProof="0" dirty="0">
              <a:ln>
                <a:noFill/>
              </a:ln>
              <a:solidFill>
                <a:srgbClr val="000000"/>
              </a:solidFill>
              <a:effectLst/>
              <a:uLnTx/>
              <a:uFill>
                <a:solidFill>
                  <a:srgbClr val="000000"/>
                </a:solidFill>
              </a:uFill>
              <a:latin typeface="Calibri"/>
              <a:ea typeface="Calibri"/>
              <a:cs typeface="Simplified Arabic"/>
            </a:endParaRPr>
          </a:p>
        </p:txBody>
      </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1A11C3-AC09-1984-8865-2E24F9B27778}"/>
            </a:ext>
          </a:extLst>
        </p:cNvPr>
        <p:cNvGrpSpPr/>
        <p:nvPr/>
      </p:nvGrpSpPr>
      <p:grpSpPr>
        <a:xfrm>
          <a:off x="0" y="0"/>
          <a:ext cx="0" cy="0"/>
          <a:chOff x="0" y="0"/>
          <a:chExt cx="0" cy="0"/>
        </a:xfrm>
      </p:grpSpPr>
      <p:sp>
        <p:nvSpPr>
          <p:cNvPr id="203" name="Başlık 4">
            <a:extLst>
              <a:ext uri="{FF2B5EF4-FFF2-40B4-BE49-F238E27FC236}">
                <a16:creationId xmlns:a16="http://schemas.microsoft.com/office/drawing/2014/main" id="{948E019C-1A88-6D30-D5F8-0F677A141C99}"/>
              </a:ext>
            </a:extLst>
          </p:cNvPr>
          <p:cNvSpPr txBox="1">
            <a:spLocks noGrp="1"/>
          </p:cNvSpPr>
          <p:nvPr>
            <p:ph type="ctrTitle"/>
          </p:nvPr>
        </p:nvSpPr>
        <p:spPr>
          <a:xfrm>
            <a:off x="1103576" y="418117"/>
            <a:ext cx="10767581" cy="998118"/>
          </a:xfrm>
          <a:prstGeom prst="rect">
            <a:avLst/>
          </a:prstGeom>
        </p:spPr>
        <p:txBody>
          <a:bodyPr>
            <a:normAutofit/>
          </a:bodyPr>
          <a:lstStyle/>
          <a:p>
            <a:pPr>
              <a:defRPr sz="3800" b="1">
                <a:latin typeface="Avenir Next LT Pro"/>
                <a:ea typeface="Avenir Next LT Pro"/>
                <a:cs typeface="Avenir Next LT Pro"/>
                <a:sym typeface="Avenir Next LT Pro"/>
              </a:defRPr>
            </a:pPr>
            <a:r>
              <a:rPr lang="tr-TR" dirty="0"/>
              <a:t>REFERENCES TO OHAQ</a:t>
            </a:r>
            <a:endParaRPr dirty="0"/>
          </a:p>
        </p:txBody>
      </p:sp>
      <p:sp>
        <p:nvSpPr>
          <p:cNvPr id="204" name="İçerik Yer Tutucusu 2">
            <a:extLst>
              <a:ext uri="{FF2B5EF4-FFF2-40B4-BE49-F238E27FC236}">
                <a16:creationId xmlns:a16="http://schemas.microsoft.com/office/drawing/2014/main" id="{BEDA0EC5-A07C-C143-D918-B26EE098B57C}"/>
              </a:ext>
            </a:extLst>
          </p:cNvPr>
          <p:cNvSpPr txBox="1"/>
          <p:nvPr/>
        </p:nvSpPr>
        <p:spPr>
          <a:xfrm>
            <a:off x="1449916" y="1530313"/>
            <a:ext cx="9846246" cy="292426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marL="0" marR="0" lvl="0" indent="0" algn="just" defTabSz="914400" rtl="0" eaLnBrk="1" fontAlgn="auto" latinLnBrk="0" hangingPunct="1">
              <a:lnSpc>
                <a:spcPct val="107000"/>
              </a:lnSpc>
              <a:spcBef>
                <a:spcPts val="0"/>
              </a:spcBef>
              <a:spcAft>
                <a:spcPts val="800"/>
              </a:spcAft>
              <a:buClrTx/>
              <a:buSzTx/>
              <a:buFont typeface="Wingdings" panose="05000000000000000000" pitchFamily="2" charset="2"/>
              <a:buChar char="ü"/>
              <a:tabLst/>
              <a:defRPr/>
            </a:pPr>
            <a:r>
              <a:rPr kumimoji="0" lang="en-US" sz="2400" b="1" i="0" u="none" strike="noStrike" kern="1200" cap="none" spc="0" normalizeH="0" baseline="0" noProof="0" dirty="0">
                <a:ln>
                  <a:noFill/>
                </a:ln>
                <a:solidFill>
                  <a:srgbClr val="000000"/>
                </a:solidFill>
                <a:effectLst/>
                <a:uLnTx/>
                <a:uFill>
                  <a:solidFill>
                    <a:srgbClr val="000000"/>
                  </a:solidFill>
                </a:uFill>
                <a:latin typeface="Calibri"/>
                <a:ea typeface="Calibri"/>
                <a:cs typeface="Simplified Arabic"/>
              </a:rPr>
              <a:t>OIC Stakeholders Forum on Unified Halal</a:t>
            </a:r>
            <a:r>
              <a:rPr kumimoji="0" lang="tr-TR" sz="2400" b="1" i="0" u="none" strike="noStrike" kern="1200" cap="none" spc="0" normalizeH="0" baseline="0" noProof="0" dirty="0">
                <a:ln>
                  <a:noFill/>
                </a:ln>
                <a:solidFill>
                  <a:srgbClr val="000000"/>
                </a:solidFill>
                <a:effectLst/>
                <a:uLnTx/>
                <a:uFill>
                  <a:solidFill>
                    <a:srgbClr val="000000"/>
                  </a:solidFill>
                </a:uFill>
                <a:latin typeface="Calibri"/>
                <a:ea typeface="Calibri"/>
                <a:cs typeface="Simplified Arabic"/>
              </a:rPr>
              <a:t> </a:t>
            </a:r>
            <a:r>
              <a:rPr kumimoji="0" lang="en-US" sz="2400" b="1" i="0" u="none" strike="noStrike" kern="1200" cap="none" spc="0" normalizeH="0" baseline="0" noProof="0" dirty="0">
                <a:ln>
                  <a:noFill/>
                </a:ln>
                <a:solidFill>
                  <a:srgbClr val="000000"/>
                </a:solidFill>
                <a:effectLst/>
                <a:uLnTx/>
                <a:uFill>
                  <a:solidFill>
                    <a:srgbClr val="000000"/>
                  </a:solidFill>
                </a:uFill>
                <a:latin typeface="Calibri"/>
                <a:ea typeface="Calibri"/>
                <a:cs typeface="Simplified Arabic"/>
              </a:rPr>
              <a:t>Food Standards and Procedures</a:t>
            </a:r>
            <a:r>
              <a:rPr kumimoji="0" lang="tr-TR" sz="2400" b="1" i="0" u="none" strike="noStrike" kern="1200" cap="none" spc="0" normalizeH="0" baseline="0" noProof="0" dirty="0">
                <a:ln>
                  <a:noFill/>
                </a:ln>
                <a:solidFill>
                  <a:srgbClr val="000000"/>
                </a:solidFill>
                <a:effectLst/>
                <a:uLnTx/>
                <a:uFill>
                  <a:solidFill>
                    <a:srgbClr val="000000"/>
                  </a:solidFill>
                </a:uFill>
                <a:latin typeface="Calibri"/>
                <a:ea typeface="Calibri"/>
                <a:cs typeface="Simplified Arabic"/>
              </a:rPr>
              <a:t>, </a:t>
            </a:r>
            <a:r>
              <a:rPr kumimoji="0" lang="en-US" sz="2400" b="1" i="0" u="none" strike="noStrike" kern="1200" cap="none" spc="0" normalizeH="0" baseline="0" noProof="0" dirty="0">
                <a:ln>
                  <a:noFill/>
                </a:ln>
                <a:solidFill>
                  <a:srgbClr val="000000"/>
                </a:solidFill>
                <a:effectLst/>
                <a:uLnTx/>
                <a:uFill>
                  <a:solidFill>
                    <a:srgbClr val="000000"/>
                  </a:solidFill>
                </a:uFill>
                <a:latin typeface="Calibri"/>
                <a:ea typeface="Calibri"/>
                <a:cs typeface="Simplified Arabic"/>
              </a:rPr>
              <a:t>Jeddah, Saudi Arabia </a:t>
            </a:r>
            <a:r>
              <a:rPr kumimoji="0" lang="en-US" sz="2400" b="1" i="0" u="sng" strike="noStrike" kern="1200" cap="none" spc="0" normalizeH="0" baseline="0" noProof="0" dirty="0">
                <a:ln>
                  <a:noFill/>
                </a:ln>
                <a:solidFill>
                  <a:srgbClr val="000000"/>
                </a:solidFill>
                <a:effectLst/>
                <a:uLnTx/>
                <a:uFill>
                  <a:solidFill>
                    <a:srgbClr val="000000"/>
                  </a:solidFill>
                </a:uFill>
                <a:latin typeface="Calibri"/>
                <a:ea typeface="Calibri"/>
                <a:cs typeface="Simplified Arabic"/>
              </a:rPr>
              <a:t>on 09-10 December 2015</a:t>
            </a:r>
            <a:endParaRPr kumimoji="0" lang="tr-TR" sz="2400" b="1" i="0" u="sng" strike="noStrike" kern="1200" cap="none" spc="0" normalizeH="0" baseline="0" noProof="0" dirty="0">
              <a:ln>
                <a:noFill/>
              </a:ln>
              <a:solidFill>
                <a:srgbClr val="000000"/>
              </a:solidFill>
              <a:effectLst/>
              <a:uLnTx/>
              <a:uFill>
                <a:solidFill>
                  <a:srgbClr val="000000"/>
                </a:solidFill>
              </a:uFill>
              <a:latin typeface="Calibri"/>
              <a:ea typeface="Calibri"/>
              <a:cs typeface="Simplified Arabic"/>
            </a:endParaRPr>
          </a:p>
          <a:p>
            <a:pPr marL="457200" marR="0" lvl="1" indent="0" algn="just"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en-US" sz="1800" b="0" i="0" u="none" strike="noStrike" kern="1200" cap="none" spc="0" normalizeH="0" baseline="0" noProof="0" dirty="0">
                <a:ln>
                  <a:noFill/>
                </a:ln>
                <a:solidFill>
                  <a:prstClr val="black"/>
                </a:solidFill>
                <a:effectLst/>
                <a:uLnTx/>
                <a:uFillTx/>
                <a:latin typeface="Calibri"/>
                <a:ea typeface="+mn-ea"/>
                <a:cs typeface="+mn-cs"/>
              </a:rPr>
              <a:t>(vi) Expressed the need to move faster in the accreditation and Certification</a:t>
            </a:r>
            <a:r>
              <a:rPr kumimoji="0" lang="tr-TR" sz="1800" b="0" i="0" u="none" strike="noStrike" kern="1200" cap="none" spc="0" normalizeH="0" baseline="0" noProof="0" dirty="0">
                <a:ln>
                  <a:noFill/>
                </a:ln>
                <a:solidFill>
                  <a:prstClr val="black"/>
                </a:solidFill>
                <a:effectLst/>
                <a:uLnTx/>
                <a:uFillTx/>
                <a:latin typeface="Calibri"/>
                <a:ea typeface="+mn-ea"/>
                <a:cs typeface="+mn-cs"/>
              </a:rPr>
              <a:t> </a:t>
            </a:r>
            <a:r>
              <a:rPr kumimoji="0" lang="en-US" sz="1800" b="0" i="0" u="none" strike="noStrike" kern="1200" cap="none" spc="0" normalizeH="0" baseline="0" noProof="0" dirty="0">
                <a:ln>
                  <a:noFill/>
                </a:ln>
                <a:solidFill>
                  <a:prstClr val="black"/>
                </a:solidFill>
                <a:effectLst/>
                <a:uLnTx/>
                <a:uFillTx/>
                <a:latin typeface="Calibri"/>
                <a:ea typeface="+mn-ea"/>
                <a:cs typeface="+mn-cs"/>
              </a:rPr>
              <a:t>processes according to international practices that will place emphasis on</a:t>
            </a:r>
            <a:r>
              <a:rPr kumimoji="0" lang="tr-TR" sz="1800" b="0" i="0" u="none" strike="noStrike" kern="1200" cap="none" spc="0" normalizeH="0" baseline="0" noProof="0" dirty="0">
                <a:ln>
                  <a:noFill/>
                </a:ln>
                <a:solidFill>
                  <a:prstClr val="black"/>
                </a:solidFill>
                <a:effectLst/>
                <a:uLnTx/>
                <a:uFillTx/>
                <a:latin typeface="Calibri"/>
                <a:ea typeface="+mn-ea"/>
                <a:cs typeface="+mn-cs"/>
              </a:rPr>
              <a:t> </a:t>
            </a:r>
            <a:r>
              <a:rPr kumimoji="0" lang="en-US" sz="1800" b="0" i="0" u="none" strike="noStrike" kern="1200" cap="none" spc="0" normalizeH="0" baseline="0" noProof="0" dirty="0">
                <a:ln>
                  <a:noFill/>
                </a:ln>
                <a:solidFill>
                  <a:prstClr val="black"/>
                </a:solidFill>
                <a:effectLst/>
                <a:uLnTx/>
                <a:uFillTx/>
                <a:latin typeface="Calibri"/>
                <a:ea typeface="+mn-ea"/>
                <a:cs typeface="+mn-cs"/>
              </a:rPr>
              <a:t>the overall interests of Muslims in both majority and minority Muslim</a:t>
            </a:r>
            <a:r>
              <a:rPr kumimoji="0" lang="tr-TR" sz="1800" b="0" i="0" u="none" strike="noStrike" kern="1200" cap="none" spc="0" normalizeH="0" baseline="0" noProof="0" dirty="0">
                <a:ln>
                  <a:noFill/>
                </a:ln>
                <a:solidFill>
                  <a:prstClr val="black"/>
                </a:solidFill>
                <a:effectLst/>
                <a:uLnTx/>
                <a:uFillTx/>
                <a:latin typeface="Calibri"/>
                <a:ea typeface="+mn-ea"/>
                <a:cs typeface="+mn-cs"/>
              </a:rPr>
              <a:t> </a:t>
            </a:r>
            <a:r>
              <a:rPr kumimoji="0" lang="en-US" sz="1800" b="0" i="0" u="none" strike="noStrike" kern="1200" cap="none" spc="0" normalizeH="0" baseline="0" noProof="0" dirty="0">
                <a:ln>
                  <a:noFill/>
                </a:ln>
                <a:solidFill>
                  <a:prstClr val="black"/>
                </a:solidFill>
                <a:effectLst/>
                <a:uLnTx/>
                <a:uFillTx/>
                <a:latin typeface="Calibri"/>
                <a:ea typeface="+mn-ea"/>
                <a:cs typeface="+mn-cs"/>
              </a:rPr>
              <a:t>countries;</a:t>
            </a:r>
            <a:endParaRPr kumimoji="0" lang="tr-TR" sz="1800" b="0" i="0" u="none" strike="noStrike" kern="1200" cap="none" spc="0" normalizeH="0" baseline="0" noProof="0" dirty="0">
              <a:ln>
                <a:noFill/>
              </a:ln>
              <a:solidFill>
                <a:prstClr val="black"/>
              </a:solidFill>
              <a:effectLst/>
              <a:uLnTx/>
              <a:uFillTx/>
              <a:latin typeface="Calibri"/>
              <a:ea typeface="+mn-ea"/>
              <a:cs typeface="+mn-cs"/>
            </a:endParaRPr>
          </a:p>
          <a:p>
            <a:pPr marL="457200" marR="0" lvl="1" indent="0" algn="just"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en-US" sz="1800" b="0" i="0" u="none" strike="noStrike" kern="1200" cap="none" spc="0" normalizeH="0" baseline="0" noProof="0" dirty="0">
                <a:ln>
                  <a:noFill/>
                </a:ln>
                <a:solidFill>
                  <a:prstClr val="black"/>
                </a:solidFill>
                <a:effectLst/>
                <a:uLnTx/>
                <a:uFillTx/>
                <a:latin typeface="Calibri"/>
                <a:ea typeface="+mn-ea"/>
                <a:cs typeface="+mn-cs"/>
              </a:rPr>
              <a:t>(vii) Emphasized that the mutual recognition of Halal certificate could be a</a:t>
            </a:r>
            <a:r>
              <a:rPr kumimoji="0" lang="tr-TR" sz="1800" b="0" i="0" u="none" strike="noStrike" kern="1200" cap="none" spc="0" normalizeH="0" baseline="0" noProof="0" dirty="0">
                <a:ln>
                  <a:noFill/>
                </a:ln>
                <a:solidFill>
                  <a:prstClr val="black"/>
                </a:solidFill>
                <a:effectLst/>
                <a:uLnTx/>
                <a:uFillTx/>
                <a:latin typeface="Calibri"/>
                <a:ea typeface="+mn-ea"/>
                <a:cs typeface="+mn-cs"/>
              </a:rPr>
              <a:t> </a:t>
            </a:r>
            <a:r>
              <a:rPr kumimoji="0" lang="en-US" sz="1800" b="0" i="0" u="none" strike="noStrike" kern="1200" cap="none" spc="0" normalizeH="0" baseline="0" noProof="0" dirty="0">
                <a:ln>
                  <a:noFill/>
                </a:ln>
                <a:solidFill>
                  <a:prstClr val="black"/>
                </a:solidFill>
                <a:effectLst/>
                <a:uLnTx/>
                <a:uFillTx/>
                <a:latin typeface="Calibri"/>
                <a:ea typeface="+mn-ea"/>
                <a:cs typeface="+mn-cs"/>
              </a:rPr>
              <a:t>possible solution to enable and increase exchange of the Halal products</a:t>
            </a:r>
            <a:r>
              <a:rPr kumimoji="0" lang="tr-TR" sz="1800" b="0" i="0" u="none" strike="noStrike" kern="1200" cap="none" spc="0" normalizeH="0" baseline="0" noProof="0" dirty="0">
                <a:ln>
                  <a:noFill/>
                </a:ln>
                <a:solidFill>
                  <a:prstClr val="black"/>
                </a:solidFill>
                <a:effectLst/>
                <a:uLnTx/>
                <a:uFillTx/>
                <a:latin typeface="Calibri"/>
                <a:ea typeface="+mn-ea"/>
                <a:cs typeface="+mn-cs"/>
              </a:rPr>
              <a:t> </a:t>
            </a:r>
            <a:r>
              <a:rPr kumimoji="0" lang="en-US" sz="1800" b="0" i="0" u="none" strike="noStrike" kern="1200" cap="none" spc="0" normalizeH="0" baseline="0" noProof="0" dirty="0">
                <a:ln>
                  <a:noFill/>
                </a:ln>
                <a:solidFill>
                  <a:prstClr val="black"/>
                </a:solidFill>
                <a:effectLst/>
                <a:uLnTx/>
                <a:uFillTx/>
                <a:latin typeface="Calibri"/>
                <a:ea typeface="+mn-ea"/>
                <a:cs typeface="+mn-cs"/>
              </a:rPr>
              <a:t>between OIC member states;</a:t>
            </a:r>
            <a:endParaRPr kumimoji="0" lang="tr-TR" sz="1800" b="0" i="0" u="none" strike="noStrike" kern="1200" cap="none" spc="0" normalizeH="0" baseline="0" noProof="0" dirty="0">
              <a:ln>
                <a:noFill/>
              </a:ln>
              <a:solidFill>
                <a:prstClr val="black"/>
              </a:solidFill>
              <a:effectLst/>
              <a:uLnTx/>
              <a:uFillTx/>
              <a:latin typeface="Calibri"/>
              <a:ea typeface="+mn-ea"/>
              <a:cs typeface="+mn-cs"/>
            </a:endParaRPr>
          </a:p>
          <a:p>
            <a:pPr marL="457200" marR="0" lvl="1" indent="0" algn="just"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en-US" sz="1800" b="0" i="0" u="none" strike="noStrike" kern="1200" cap="none" spc="0" normalizeH="0" baseline="0" noProof="0" dirty="0">
                <a:ln>
                  <a:noFill/>
                </a:ln>
                <a:solidFill>
                  <a:prstClr val="black"/>
                </a:solidFill>
                <a:effectLst/>
                <a:uLnTx/>
                <a:uFillTx/>
                <a:latin typeface="Calibri"/>
                <a:ea typeface="+mn-ea"/>
                <a:cs typeface="+mn-cs"/>
              </a:rPr>
              <a:t>(ix) Also emphasized the importance of unified Halal accreditation scheme</a:t>
            </a:r>
            <a:r>
              <a:rPr kumimoji="0" lang="tr-TR" sz="1800" b="0" i="0" u="none" strike="noStrike" kern="1200" cap="none" spc="0" normalizeH="0" baseline="0" noProof="0" dirty="0">
                <a:ln>
                  <a:noFill/>
                </a:ln>
                <a:solidFill>
                  <a:prstClr val="black"/>
                </a:solidFill>
                <a:effectLst/>
                <a:uLnTx/>
                <a:uFillTx/>
                <a:latin typeface="Calibri"/>
                <a:ea typeface="+mn-ea"/>
                <a:cs typeface="+mn-cs"/>
              </a:rPr>
              <a:t> </a:t>
            </a:r>
            <a:r>
              <a:rPr kumimoji="0" lang="en-US" sz="1800" b="0" i="0" u="none" strike="noStrike" kern="1200" cap="none" spc="0" normalizeH="0" baseline="0" noProof="0" dirty="0">
                <a:ln>
                  <a:noFill/>
                </a:ln>
                <a:solidFill>
                  <a:prstClr val="black"/>
                </a:solidFill>
                <a:effectLst/>
                <a:uLnTx/>
                <a:uFillTx/>
                <a:latin typeface="Calibri"/>
                <a:ea typeface="+mn-ea"/>
                <a:cs typeface="+mn-cs"/>
              </a:rPr>
              <a:t>based on the OIC/SMIIC Standards</a:t>
            </a:r>
            <a:r>
              <a:rPr kumimoji="0" lang="tr-TR" sz="1800" b="0" i="0" u="none" strike="noStrike" kern="1200" cap="none" spc="0" normalizeH="0" baseline="0" noProof="0" dirty="0">
                <a:ln>
                  <a:noFill/>
                </a:ln>
                <a:solidFill>
                  <a:prstClr val="black"/>
                </a:solidFill>
                <a:effectLst/>
                <a:uLnTx/>
                <a:uFillTx/>
                <a:latin typeface="Calibri"/>
                <a:ea typeface="+mn-ea"/>
                <a:cs typeface="+mn-cs"/>
              </a:rPr>
              <a:t>.</a:t>
            </a:r>
            <a:endParaRPr kumimoji="0" lang="ar-SA" sz="1800" b="1" i="0" u="none" strike="noStrike" kern="1200" cap="none" spc="0" normalizeH="0" baseline="0" noProof="0" dirty="0">
              <a:ln>
                <a:noFill/>
              </a:ln>
              <a:solidFill>
                <a:srgbClr val="000000"/>
              </a:solidFill>
              <a:effectLst/>
              <a:uLnTx/>
              <a:uFill>
                <a:solidFill>
                  <a:srgbClr val="000000"/>
                </a:solidFill>
              </a:uFill>
              <a:latin typeface="Calibri"/>
              <a:ea typeface="Calibri"/>
              <a:cs typeface="Simplified Arabic"/>
            </a:endParaRPr>
          </a:p>
        </p:txBody>
      </p:sp>
    </p:spTree>
    <p:extLst>
      <p:ext uri="{BB962C8B-B14F-4D97-AF65-F5344CB8AC3E}">
        <p14:creationId xmlns:p14="http://schemas.microsoft.com/office/powerpoint/2010/main" val="402651757"/>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FB9C56-C647-A3E2-9C67-CFADF4A2A382}"/>
            </a:ext>
          </a:extLst>
        </p:cNvPr>
        <p:cNvGrpSpPr/>
        <p:nvPr/>
      </p:nvGrpSpPr>
      <p:grpSpPr>
        <a:xfrm>
          <a:off x="0" y="0"/>
          <a:ext cx="0" cy="0"/>
          <a:chOff x="0" y="0"/>
          <a:chExt cx="0" cy="0"/>
        </a:xfrm>
      </p:grpSpPr>
      <p:sp>
        <p:nvSpPr>
          <p:cNvPr id="203" name="Başlık 4">
            <a:extLst>
              <a:ext uri="{FF2B5EF4-FFF2-40B4-BE49-F238E27FC236}">
                <a16:creationId xmlns:a16="http://schemas.microsoft.com/office/drawing/2014/main" id="{D8A82A9F-2B3F-5C69-A892-501A03581193}"/>
              </a:ext>
            </a:extLst>
          </p:cNvPr>
          <p:cNvSpPr txBox="1">
            <a:spLocks noGrp="1"/>
          </p:cNvSpPr>
          <p:nvPr>
            <p:ph type="ctrTitle"/>
          </p:nvPr>
        </p:nvSpPr>
        <p:spPr>
          <a:xfrm>
            <a:off x="1103576" y="418117"/>
            <a:ext cx="10767581" cy="998118"/>
          </a:xfrm>
          <a:prstGeom prst="rect">
            <a:avLst/>
          </a:prstGeom>
        </p:spPr>
        <p:txBody>
          <a:bodyPr>
            <a:normAutofit/>
          </a:bodyPr>
          <a:lstStyle/>
          <a:p>
            <a:pPr>
              <a:defRPr sz="3800" b="1">
                <a:latin typeface="Avenir Next LT Pro"/>
                <a:ea typeface="Avenir Next LT Pro"/>
                <a:cs typeface="Avenir Next LT Pro"/>
                <a:sym typeface="Avenir Next LT Pro"/>
              </a:defRPr>
            </a:pPr>
            <a:r>
              <a:rPr lang="tr-TR" dirty="0"/>
              <a:t>REFERENCES TO OHAQ</a:t>
            </a:r>
            <a:endParaRPr dirty="0"/>
          </a:p>
        </p:txBody>
      </p:sp>
      <p:sp>
        <p:nvSpPr>
          <p:cNvPr id="204" name="İçerik Yer Tutucusu 2">
            <a:extLst>
              <a:ext uri="{FF2B5EF4-FFF2-40B4-BE49-F238E27FC236}">
                <a16:creationId xmlns:a16="http://schemas.microsoft.com/office/drawing/2014/main" id="{7C55CAE1-F06D-CAF5-7677-7466CA24FBFD}"/>
              </a:ext>
            </a:extLst>
          </p:cNvPr>
          <p:cNvSpPr txBox="1"/>
          <p:nvPr/>
        </p:nvSpPr>
        <p:spPr>
          <a:xfrm>
            <a:off x="1449916" y="1530313"/>
            <a:ext cx="9846246" cy="469070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marL="0" marR="0" lvl="0" indent="0" algn="just" defTabSz="914400" rtl="0" eaLnBrk="1" fontAlgn="auto" latinLnBrk="0" hangingPunct="1">
              <a:lnSpc>
                <a:spcPct val="107000"/>
              </a:lnSpc>
              <a:spcBef>
                <a:spcPts val="0"/>
              </a:spcBef>
              <a:spcAft>
                <a:spcPts val="800"/>
              </a:spcAft>
              <a:buClrTx/>
              <a:buSzTx/>
              <a:buFont typeface="Wingdings" panose="05000000000000000000" pitchFamily="2" charset="2"/>
              <a:buChar char="ü"/>
              <a:tabLst/>
              <a:defRPr/>
            </a:pPr>
            <a:r>
              <a:rPr kumimoji="0" lang="en-GB" sz="2400" b="1" i="0" u="none" strike="noStrike" kern="1200" cap="none" spc="0" normalizeH="0" baseline="0" noProof="0" dirty="0">
                <a:ln>
                  <a:noFill/>
                </a:ln>
                <a:solidFill>
                  <a:srgbClr val="000000"/>
                </a:solidFill>
                <a:effectLst/>
                <a:uLnTx/>
                <a:uFill>
                  <a:solidFill>
                    <a:srgbClr val="000000"/>
                  </a:solidFill>
                </a:uFill>
                <a:latin typeface="Calibri"/>
                <a:ea typeface="Calibri"/>
                <a:cs typeface="Simplified Arabic"/>
              </a:rPr>
              <a:t>OIC CFM Resolutions</a:t>
            </a:r>
          </a:p>
          <a:p>
            <a:pPr marL="457200" marR="0" lvl="1" indent="0" algn="just" defTabSz="914400" rtl="0" eaLnBrk="1" fontAlgn="auto" latinLnBrk="0" hangingPunct="1">
              <a:lnSpc>
                <a:spcPct val="107000"/>
              </a:lnSpc>
              <a:spcBef>
                <a:spcPts val="0"/>
              </a:spcBef>
              <a:spcAft>
                <a:spcPts val="800"/>
              </a:spcAft>
              <a:buClrTx/>
              <a:buSzTx/>
              <a:buFont typeface="Wingdings" panose="05000000000000000000" pitchFamily="2" charset="2"/>
              <a:buChar char="ü"/>
              <a:tabLst/>
              <a:defRPr/>
            </a:pPr>
            <a:r>
              <a:rPr kumimoji="0" lang="en-GB" sz="1800" b="0" i="0" u="none" strike="noStrike" kern="1200" cap="none" spc="0" normalizeH="0" baseline="0" noProof="0" dirty="0">
                <a:ln>
                  <a:noFill/>
                </a:ln>
                <a:solidFill>
                  <a:prstClr val="black"/>
                </a:solidFill>
                <a:effectLst/>
                <a:uLnTx/>
                <a:uFillTx/>
                <a:latin typeface="Calibri"/>
                <a:ea typeface="+mn-ea"/>
                <a:cs typeface="+mn-cs"/>
              </a:rPr>
              <a:t>Invites OIC Member States to adopt and use the OIC/SMIIC Standards as their national standards in order to aid the harmonization of standards and eliminate the technical barriers to trade among OIC Member States. (</a:t>
            </a:r>
            <a:r>
              <a:rPr kumimoji="0" lang="en-GB" sz="1800" b="0" i="0" u="sng" strike="noStrike" kern="1200" cap="none" spc="0" normalizeH="0" baseline="0" noProof="0" dirty="0">
                <a:ln>
                  <a:noFill/>
                </a:ln>
                <a:solidFill>
                  <a:prstClr val="black"/>
                </a:solidFill>
                <a:effectLst/>
                <a:uLnTx/>
                <a:uFillTx/>
                <a:latin typeface="Calibri"/>
                <a:ea typeface="+mn-ea"/>
                <a:cs typeface="+mn-cs"/>
              </a:rPr>
              <a:t>OIC/CFM-46/2019/ECO/RES/FINAL)</a:t>
            </a:r>
            <a:endParaRPr kumimoji="0" lang="en-GB" sz="1800" b="1" i="0" u="sng" strike="noStrike" kern="1200" cap="none" spc="0" normalizeH="0" baseline="0" noProof="0" dirty="0">
              <a:ln>
                <a:noFill/>
              </a:ln>
              <a:solidFill>
                <a:srgbClr val="000000"/>
              </a:solidFill>
              <a:effectLst/>
              <a:uLnTx/>
              <a:uFill>
                <a:solidFill>
                  <a:srgbClr val="000000"/>
                </a:solidFill>
              </a:uFill>
              <a:latin typeface="Calibri"/>
              <a:ea typeface="Calibri"/>
              <a:cs typeface="Simplified Arabic"/>
            </a:endParaRPr>
          </a:p>
          <a:p>
            <a:pPr marL="0" marR="0" lvl="0" indent="0" algn="just" defTabSz="914400" rtl="0" eaLnBrk="1" fontAlgn="auto" latinLnBrk="0" hangingPunct="1">
              <a:lnSpc>
                <a:spcPct val="107000"/>
              </a:lnSpc>
              <a:spcBef>
                <a:spcPts val="0"/>
              </a:spcBef>
              <a:spcAft>
                <a:spcPts val="800"/>
              </a:spcAft>
              <a:buClrTx/>
              <a:buSzTx/>
              <a:buFont typeface="Wingdings" panose="05000000000000000000" pitchFamily="2" charset="2"/>
              <a:buChar char="ü"/>
              <a:tabLst/>
              <a:defRPr/>
            </a:pPr>
            <a:r>
              <a:rPr kumimoji="0" lang="en-GB" sz="2400" b="1" i="0" u="none" strike="noStrike" kern="1200" cap="none" spc="0" normalizeH="0" baseline="0" noProof="0" dirty="0">
                <a:ln>
                  <a:noFill/>
                </a:ln>
                <a:solidFill>
                  <a:srgbClr val="000000"/>
                </a:solidFill>
                <a:effectLst/>
                <a:uLnTx/>
                <a:uFill>
                  <a:solidFill>
                    <a:srgbClr val="000000"/>
                  </a:solidFill>
                </a:uFill>
                <a:latin typeface="Calibri"/>
                <a:ea typeface="Calibri"/>
                <a:cs typeface="Simplified Arabic"/>
              </a:rPr>
              <a:t>SMIIC Board of Directors Resolutions, Item 23 of the Minutes of 18th SMIIC Board of Directors Meeting</a:t>
            </a:r>
            <a:r>
              <a:rPr kumimoji="0" lang="en-GB" sz="2400" b="1" i="0" u="sng" strike="noStrike" kern="1200" cap="none" spc="0" normalizeH="0" baseline="0" noProof="0" dirty="0">
                <a:ln>
                  <a:noFill/>
                </a:ln>
                <a:solidFill>
                  <a:srgbClr val="000000"/>
                </a:solidFill>
                <a:effectLst/>
                <a:uLnTx/>
                <a:uFill>
                  <a:solidFill>
                    <a:srgbClr val="000000"/>
                  </a:solidFill>
                </a:uFill>
                <a:latin typeface="Calibri"/>
                <a:ea typeface="Calibri"/>
                <a:cs typeface="Simplified Arabic"/>
              </a:rPr>
              <a:t>, April 2019</a:t>
            </a:r>
          </a:p>
          <a:p>
            <a:pPr marL="457200" marR="0" lvl="1" indent="0" algn="just"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en-GB" sz="1800" b="0" i="0" u="none" strike="noStrike" kern="1200" cap="none" spc="0" normalizeH="0" baseline="0" noProof="0" dirty="0">
                <a:ln>
                  <a:noFill/>
                </a:ln>
                <a:solidFill>
                  <a:prstClr val="black"/>
                </a:solidFill>
                <a:effectLst/>
                <a:uLnTx/>
                <a:uFillTx/>
                <a:latin typeface="Calibri"/>
                <a:ea typeface="+mn-ea"/>
                <a:cs typeface="+mn-cs"/>
              </a:rPr>
              <a:t>f) Members of the Board of Directors agreed on the use of the OIC/SMIIC standards by any structure working in the domain of halal accreditation. </a:t>
            </a:r>
          </a:p>
          <a:p>
            <a:pPr marL="457200" marR="0" lvl="1" indent="0" algn="just"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en-GB" sz="1800" b="0" i="0" u="none" strike="noStrike" kern="1200" cap="none" spc="0" normalizeH="0" baseline="0" noProof="0" dirty="0">
                <a:ln>
                  <a:noFill/>
                </a:ln>
                <a:solidFill>
                  <a:prstClr val="black"/>
                </a:solidFill>
                <a:effectLst/>
                <a:uLnTx/>
                <a:uFillTx/>
                <a:latin typeface="Calibri"/>
                <a:ea typeface="+mn-ea"/>
                <a:cs typeface="+mn-cs"/>
              </a:rPr>
              <a:t>g) Based on the OIC resolutions, Members of the Board of Directors agreed that duplication of efforts should be avoided and there should be one global structure for all. </a:t>
            </a:r>
          </a:p>
          <a:p>
            <a:pPr marL="457200" marR="0" lvl="1" indent="0" algn="just"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en-GB" sz="1800" b="0" i="0" u="none" strike="noStrike" kern="1200" cap="none" spc="0" normalizeH="0" baseline="0" noProof="0" dirty="0">
                <a:ln>
                  <a:noFill/>
                </a:ln>
                <a:solidFill>
                  <a:prstClr val="black"/>
                </a:solidFill>
                <a:effectLst/>
                <a:uLnTx/>
                <a:uFillTx/>
                <a:latin typeface="Calibri"/>
                <a:ea typeface="+mn-ea"/>
                <a:cs typeface="+mn-cs"/>
              </a:rPr>
              <a:t>h) Taking into account the expertise of national accreditation bodies of SMIIC Member States in their field of activity, Members of the Board of Directors agreed that said proposals should be discussed at SMIIC AC level with an open ended meeting with the participation of all interested Member States in addition to the members of the Management of SMIIC AC. </a:t>
            </a:r>
            <a:endParaRPr kumimoji="0" lang="en-GB" sz="1800" b="1" i="0" u="none" strike="noStrike" kern="1200" cap="none" spc="0" normalizeH="0" baseline="0" noProof="0" dirty="0">
              <a:ln>
                <a:noFill/>
              </a:ln>
              <a:solidFill>
                <a:srgbClr val="000000"/>
              </a:solidFill>
              <a:effectLst/>
              <a:uLnTx/>
              <a:uFill>
                <a:solidFill>
                  <a:srgbClr val="000000"/>
                </a:solidFill>
              </a:uFill>
              <a:latin typeface="Calibri"/>
              <a:ea typeface="Calibri"/>
              <a:cs typeface="Simplified Arabic"/>
            </a:endParaRPr>
          </a:p>
        </p:txBody>
      </p:sp>
    </p:spTree>
    <p:extLst>
      <p:ext uri="{BB962C8B-B14F-4D97-AF65-F5344CB8AC3E}">
        <p14:creationId xmlns:p14="http://schemas.microsoft.com/office/powerpoint/2010/main" val="1961001729"/>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E66321-B400-D907-14D2-AE5EB868B37F}"/>
            </a:ext>
          </a:extLst>
        </p:cNvPr>
        <p:cNvGrpSpPr/>
        <p:nvPr/>
      </p:nvGrpSpPr>
      <p:grpSpPr>
        <a:xfrm>
          <a:off x="0" y="0"/>
          <a:ext cx="0" cy="0"/>
          <a:chOff x="0" y="0"/>
          <a:chExt cx="0" cy="0"/>
        </a:xfrm>
      </p:grpSpPr>
      <p:sp>
        <p:nvSpPr>
          <p:cNvPr id="203" name="Başlık 4">
            <a:extLst>
              <a:ext uri="{FF2B5EF4-FFF2-40B4-BE49-F238E27FC236}">
                <a16:creationId xmlns:a16="http://schemas.microsoft.com/office/drawing/2014/main" id="{AAFF0E48-A886-8ABF-1424-228898E5267E}"/>
              </a:ext>
            </a:extLst>
          </p:cNvPr>
          <p:cNvSpPr txBox="1">
            <a:spLocks noGrp="1"/>
          </p:cNvSpPr>
          <p:nvPr>
            <p:ph type="ctrTitle"/>
          </p:nvPr>
        </p:nvSpPr>
        <p:spPr>
          <a:xfrm>
            <a:off x="1103576" y="418117"/>
            <a:ext cx="10767581" cy="998118"/>
          </a:xfrm>
          <a:prstGeom prst="rect">
            <a:avLst/>
          </a:prstGeom>
        </p:spPr>
        <p:txBody>
          <a:bodyPr>
            <a:normAutofit/>
          </a:bodyPr>
          <a:lstStyle/>
          <a:p>
            <a:pPr>
              <a:defRPr sz="3800" b="1">
                <a:latin typeface="Avenir Next LT Pro"/>
                <a:ea typeface="Avenir Next LT Pro"/>
                <a:cs typeface="Avenir Next LT Pro"/>
                <a:sym typeface="Avenir Next LT Pro"/>
              </a:defRPr>
            </a:pPr>
            <a:r>
              <a:rPr lang="tr-TR" dirty="0"/>
              <a:t>OBJECTIVES OF THE OHAQ</a:t>
            </a:r>
            <a:endParaRPr dirty="0"/>
          </a:p>
        </p:txBody>
      </p:sp>
      <p:sp>
        <p:nvSpPr>
          <p:cNvPr id="204" name="İçerik Yer Tutucusu 2">
            <a:extLst>
              <a:ext uri="{FF2B5EF4-FFF2-40B4-BE49-F238E27FC236}">
                <a16:creationId xmlns:a16="http://schemas.microsoft.com/office/drawing/2014/main" id="{980EADF0-BDB3-5184-1AFE-FDCC05893C77}"/>
              </a:ext>
            </a:extLst>
          </p:cNvPr>
          <p:cNvSpPr txBox="1"/>
          <p:nvPr/>
        </p:nvSpPr>
        <p:spPr>
          <a:xfrm>
            <a:off x="1449916" y="1530313"/>
            <a:ext cx="9846246" cy="420397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marL="342900" marR="0" lvl="0" indent="-342900" algn="just" defTabSz="914400" rtl="0" eaLnBrk="1" fontAlgn="auto" latinLnBrk="0" hangingPunct="1">
              <a:lnSpc>
                <a:spcPct val="115000"/>
              </a:lnSpc>
              <a:spcBef>
                <a:spcPts val="0"/>
              </a:spcBef>
              <a:spcAft>
                <a:spcPts val="0"/>
              </a:spcAft>
              <a:buClrTx/>
              <a:buSzTx/>
              <a:buFont typeface="+mj-lt"/>
              <a:buAutoNum type="arabicParenR"/>
              <a:tabLst/>
              <a:defRPr/>
            </a:pPr>
            <a:r>
              <a:rPr kumimoji="0" lang="en-GB" sz="1800" b="1" i="0" u="none" strike="noStrike" kern="1200" cap="none" spc="0" normalizeH="0" baseline="0" noProof="0" dirty="0">
                <a:ln>
                  <a:noFill/>
                </a:ln>
                <a:solidFill>
                  <a:srgbClr val="000000"/>
                </a:solidFill>
                <a:effectLst/>
                <a:uLnTx/>
                <a:uFillTx/>
                <a:latin typeface="Calibri"/>
                <a:ea typeface="Calibri"/>
                <a:cs typeface="Al-Mohanad"/>
              </a:rPr>
              <a:t>Contribute in implementation of a clear and transparent system of halal products in accordance with Islamic Law and Rules and technical requirements, achieve the objectives of Islamic unity, and considering international practices.</a:t>
            </a:r>
          </a:p>
          <a:p>
            <a:pPr marL="896938" marR="0" lvl="0" indent="-342900" algn="just" defTabSz="914400" rtl="0" eaLnBrk="1" fontAlgn="auto" latinLnBrk="0" hangingPunct="1">
              <a:lnSpc>
                <a:spcPct val="115000"/>
              </a:lnSpc>
              <a:spcBef>
                <a:spcPts val="0"/>
              </a:spcBef>
              <a:spcAft>
                <a:spcPts val="600"/>
              </a:spcAft>
              <a:buClrTx/>
              <a:buSzTx/>
              <a:buFont typeface="Symbol"/>
              <a:buChar char=""/>
              <a:tabLst/>
              <a:defRPr/>
            </a:pPr>
            <a:r>
              <a:rPr kumimoji="0" lang="en-GB" sz="1800" b="0" i="0" u="none" strike="noStrike" kern="1200" cap="none" spc="0" normalizeH="0" baseline="0" noProof="0" dirty="0">
                <a:ln>
                  <a:noFill/>
                </a:ln>
                <a:solidFill>
                  <a:prstClr val="black"/>
                </a:solidFill>
                <a:effectLst/>
                <a:uLnTx/>
                <a:uFillTx/>
                <a:latin typeface="Calibri"/>
                <a:ea typeface="Calibri"/>
                <a:cs typeface="Al-Mohanad"/>
              </a:rPr>
              <a:t>Unify the origin of jurisprudential legislation by reversing Shari'a fatwas during the development  of technical specifications and standard  of products.</a:t>
            </a:r>
          </a:p>
          <a:p>
            <a:pPr marL="896938" marR="0" lvl="0" indent="-342900" algn="just" defTabSz="914400" rtl="0" eaLnBrk="1" fontAlgn="auto" latinLnBrk="0" hangingPunct="1">
              <a:lnSpc>
                <a:spcPct val="115000"/>
              </a:lnSpc>
              <a:spcBef>
                <a:spcPts val="0"/>
              </a:spcBef>
              <a:spcAft>
                <a:spcPts val="600"/>
              </a:spcAft>
              <a:buClrTx/>
              <a:buSzTx/>
              <a:buFont typeface="Symbol"/>
              <a:buChar char=""/>
              <a:tabLst/>
              <a:defRPr/>
            </a:pPr>
            <a:r>
              <a:rPr kumimoji="0" lang="en-GB" sz="1800" b="0" i="0" u="none" strike="noStrike" kern="1200" cap="none" spc="0" normalizeH="0" baseline="0" noProof="0" dirty="0">
                <a:ln>
                  <a:noFill/>
                </a:ln>
                <a:solidFill>
                  <a:prstClr val="black"/>
                </a:solidFill>
                <a:effectLst/>
                <a:uLnTx/>
                <a:uFillTx/>
                <a:latin typeface="Calibri"/>
                <a:ea typeface="Calibri"/>
                <a:cs typeface="Al-Mohanad"/>
              </a:rPr>
              <a:t>Standardize the essential technical requirements to be met in the products under the system.</a:t>
            </a:r>
          </a:p>
          <a:p>
            <a:pPr marL="896938" marR="0" lvl="0" indent="-342900" algn="just" defTabSz="914400" rtl="0" eaLnBrk="1" fontAlgn="auto" latinLnBrk="0" hangingPunct="1">
              <a:lnSpc>
                <a:spcPct val="115000"/>
              </a:lnSpc>
              <a:spcBef>
                <a:spcPts val="0"/>
              </a:spcBef>
              <a:spcAft>
                <a:spcPts val="600"/>
              </a:spcAft>
              <a:buClrTx/>
              <a:buSzTx/>
              <a:buFont typeface="Symbol"/>
              <a:buChar char=""/>
              <a:tabLst/>
              <a:defRPr/>
            </a:pPr>
            <a:r>
              <a:rPr kumimoji="0" lang="en-GB" sz="1800" b="0" i="0" u="none" strike="noStrike" kern="1200" cap="none" spc="0" normalizeH="0" baseline="0" noProof="0" dirty="0">
                <a:ln>
                  <a:noFill/>
                </a:ln>
                <a:solidFill>
                  <a:prstClr val="black"/>
                </a:solidFill>
                <a:effectLst/>
                <a:uLnTx/>
                <a:uFillTx/>
                <a:latin typeface="Calibri"/>
                <a:ea typeface="Calibri"/>
                <a:cs typeface="Al-Mohanad"/>
              </a:rPr>
              <a:t>Unify  the technical requirements and professional competence that should be provided in Halal certification bodies.</a:t>
            </a:r>
          </a:p>
          <a:p>
            <a:pPr marL="896938" marR="0" lvl="0" indent="-342900" algn="l" defTabSz="914400" rtl="0" eaLnBrk="1" fontAlgn="auto" latinLnBrk="0" hangingPunct="1">
              <a:lnSpc>
                <a:spcPct val="115000"/>
              </a:lnSpc>
              <a:spcBef>
                <a:spcPts val="0"/>
              </a:spcBef>
              <a:spcAft>
                <a:spcPts val="600"/>
              </a:spcAft>
              <a:buClrTx/>
              <a:buSzTx/>
              <a:buFont typeface="Symbol"/>
              <a:buChar char=""/>
              <a:tabLst/>
              <a:defRPr/>
            </a:pPr>
            <a:r>
              <a:rPr kumimoji="0" lang="en-GB" sz="1800" b="0" i="0" u="none" strike="noStrike" kern="1200" cap="none" spc="0" normalizeH="0" baseline="0" noProof="0" dirty="0">
                <a:ln>
                  <a:noFill/>
                </a:ln>
                <a:solidFill>
                  <a:prstClr val="black"/>
                </a:solidFill>
                <a:effectLst/>
                <a:uLnTx/>
                <a:uFillTx/>
                <a:latin typeface="Calibri"/>
                <a:ea typeface="Calibri"/>
                <a:cs typeface="Al-Mohanad"/>
              </a:rPr>
              <a:t>Unify  the technical requirements and professional competence that should be provided in Halal Accreditation bodies.</a:t>
            </a:r>
          </a:p>
          <a:p>
            <a:pPr marL="896938" marR="0" lvl="0" indent="-342900" algn="l" defTabSz="914400" rtl="0" eaLnBrk="1" fontAlgn="auto" latinLnBrk="0" hangingPunct="1">
              <a:lnSpc>
                <a:spcPct val="115000"/>
              </a:lnSpc>
              <a:spcBef>
                <a:spcPts val="0"/>
              </a:spcBef>
              <a:spcAft>
                <a:spcPts val="600"/>
              </a:spcAft>
              <a:buClrTx/>
              <a:buSzTx/>
              <a:buFont typeface="Symbol"/>
              <a:buChar char=""/>
              <a:tabLst/>
              <a:defRPr/>
            </a:pPr>
            <a:r>
              <a:rPr kumimoji="0" lang="en-GB" sz="1800" b="0" i="0" u="none" strike="noStrike" kern="1200" cap="none" spc="0" normalizeH="0" baseline="0" noProof="0" dirty="0">
                <a:ln>
                  <a:noFill/>
                </a:ln>
                <a:solidFill>
                  <a:prstClr val="black"/>
                </a:solidFill>
                <a:effectLst/>
                <a:uLnTx/>
                <a:uFillTx/>
                <a:latin typeface="Calibri"/>
                <a:ea typeface="Calibri"/>
                <a:cs typeface="Al-Mohanad"/>
              </a:rPr>
              <a:t> Establish a designated structure for the mutual recognition among all the Halal accreditation bodies according to the OIC/SMIIC standards.</a:t>
            </a:r>
          </a:p>
        </p:txBody>
      </p:sp>
    </p:spTree>
    <p:extLst>
      <p:ext uri="{BB962C8B-B14F-4D97-AF65-F5344CB8AC3E}">
        <p14:creationId xmlns:p14="http://schemas.microsoft.com/office/powerpoint/2010/main" val="2992935644"/>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A30324-C4F9-CAFF-D302-9E7CE0E6C89C}"/>
            </a:ext>
          </a:extLst>
        </p:cNvPr>
        <p:cNvGrpSpPr/>
        <p:nvPr/>
      </p:nvGrpSpPr>
      <p:grpSpPr>
        <a:xfrm>
          <a:off x="0" y="0"/>
          <a:ext cx="0" cy="0"/>
          <a:chOff x="0" y="0"/>
          <a:chExt cx="0" cy="0"/>
        </a:xfrm>
      </p:grpSpPr>
      <p:sp>
        <p:nvSpPr>
          <p:cNvPr id="203" name="Başlık 4">
            <a:extLst>
              <a:ext uri="{FF2B5EF4-FFF2-40B4-BE49-F238E27FC236}">
                <a16:creationId xmlns:a16="http://schemas.microsoft.com/office/drawing/2014/main" id="{62F257F3-4E04-443C-4213-4AC3556BDC54}"/>
              </a:ext>
            </a:extLst>
          </p:cNvPr>
          <p:cNvSpPr txBox="1">
            <a:spLocks noGrp="1"/>
          </p:cNvSpPr>
          <p:nvPr>
            <p:ph type="ctrTitle"/>
          </p:nvPr>
        </p:nvSpPr>
        <p:spPr>
          <a:xfrm>
            <a:off x="1103576" y="418117"/>
            <a:ext cx="10767581" cy="998118"/>
          </a:xfrm>
          <a:prstGeom prst="rect">
            <a:avLst/>
          </a:prstGeom>
        </p:spPr>
        <p:txBody>
          <a:bodyPr>
            <a:normAutofit/>
          </a:bodyPr>
          <a:lstStyle/>
          <a:p>
            <a:pPr>
              <a:defRPr sz="3800" b="1">
                <a:latin typeface="Avenir Next LT Pro"/>
                <a:ea typeface="Avenir Next LT Pro"/>
                <a:cs typeface="Avenir Next LT Pro"/>
                <a:sym typeface="Avenir Next LT Pro"/>
              </a:defRPr>
            </a:pPr>
            <a:r>
              <a:rPr lang="tr-TR" dirty="0"/>
              <a:t>OBJECTIVES OF THE OHAQ</a:t>
            </a:r>
            <a:endParaRPr dirty="0"/>
          </a:p>
        </p:txBody>
      </p:sp>
      <p:sp>
        <p:nvSpPr>
          <p:cNvPr id="204" name="İçerik Yer Tutucusu 2">
            <a:extLst>
              <a:ext uri="{FF2B5EF4-FFF2-40B4-BE49-F238E27FC236}">
                <a16:creationId xmlns:a16="http://schemas.microsoft.com/office/drawing/2014/main" id="{186D04D2-3E96-5D35-978B-86EF4CF93D1B}"/>
              </a:ext>
            </a:extLst>
          </p:cNvPr>
          <p:cNvSpPr txBox="1"/>
          <p:nvPr/>
        </p:nvSpPr>
        <p:spPr>
          <a:xfrm>
            <a:off x="1449916" y="1530313"/>
            <a:ext cx="9846246" cy="147886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marL="342900" marR="0" lvl="0" indent="-342900" algn="just" defTabSz="914400" rtl="0" eaLnBrk="1" fontAlgn="auto" latinLnBrk="0" hangingPunct="1">
              <a:lnSpc>
                <a:spcPct val="115000"/>
              </a:lnSpc>
              <a:spcBef>
                <a:spcPts val="0"/>
              </a:spcBef>
              <a:spcAft>
                <a:spcPts val="600"/>
              </a:spcAft>
              <a:buClrTx/>
              <a:buSzTx/>
              <a:buFont typeface="+mj-lt"/>
              <a:buAutoNum type="arabicParenR" startAt="2"/>
              <a:tabLst/>
              <a:defRPr/>
            </a:pPr>
            <a:r>
              <a:rPr kumimoji="0" lang="en-GB" sz="1800" b="1" i="0" u="none" strike="noStrike" kern="1200" cap="none" spc="0" normalizeH="0" baseline="0" noProof="0" dirty="0">
                <a:ln>
                  <a:noFill/>
                </a:ln>
                <a:solidFill>
                  <a:srgbClr val="000000"/>
                </a:solidFill>
                <a:effectLst/>
                <a:uLnTx/>
                <a:uFillTx/>
                <a:latin typeface="Calibri"/>
                <a:ea typeface="Calibri"/>
                <a:cs typeface="Al-Mohanad"/>
              </a:rPr>
              <a:t>Provide new opportunities in specific fields where innovation and knowledge development  are available.</a:t>
            </a:r>
          </a:p>
          <a:p>
            <a:pPr marL="342900" marR="0" lvl="0" indent="-342900" algn="just" defTabSz="914400" rtl="0" eaLnBrk="1" fontAlgn="auto" latinLnBrk="0" hangingPunct="1">
              <a:lnSpc>
                <a:spcPct val="115000"/>
              </a:lnSpc>
              <a:spcBef>
                <a:spcPts val="0"/>
              </a:spcBef>
              <a:spcAft>
                <a:spcPts val="600"/>
              </a:spcAft>
              <a:buClrTx/>
              <a:buSzTx/>
              <a:buFont typeface="+mj-lt"/>
              <a:buAutoNum type="arabicParenR" startAt="2"/>
              <a:tabLst/>
              <a:defRPr/>
            </a:pPr>
            <a:r>
              <a:rPr kumimoji="0" lang="en-GB" sz="1800" b="1" i="0" u="none" strike="noStrike" kern="1200" cap="none" spc="0" normalizeH="0" baseline="0" noProof="0" dirty="0">
                <a:ln>
                  <a:noFill/>
                </a:ln>
                <a:solidFill>
                  <a:srgbClr val="000000"/>
                </a:solidFill>
                <a:effectLst/>
                <a:uLnTx/>
                <a:uFillTx/>
                <a:latin typeface="Calibri"/>
                <a:ea typeface="Calibri"/>
                <a:cs typeface="Al-Mohanad"/>
              </a:rPr>
              <a:t>Open up new economic fields to strengthen the services sector in the Islamic world.</a:t>
            </a:r>
          </a:p>
          <a:p>
            <a:pPr marL="457200" marR="0" lvl="1" indent="0" algn="just"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0" lang="en-GB" sz="1800" b="1" i="0" u="none" strike="noStrike" kern="1200" cap="none" spc="0" normalizeH="0" baseline="0" noProof="0" dirty="0">
              <a:ln>
                <a:noFill/>
              </a:ln>
              <a:solidFill>
                <a:srgbClr val="000000"/>
              </a:solidFill>
              <a:effectLst/>
              <a:uLnTx/>
              <a:uFill>
                <a:solidFill>
                  <a:srgbClr val="000000"/>
                </a:solidFill>
              </a:uFill>
              <a:latin typeface="Calibri"/>
              <a:ea typeface="Calibri"/>
              <a:cs typeface="Simplified Arabic"/>
            </a:endParaRPr>
          </a:p>
        </p:txBody>
      </p:sp>
    </p:spTree>
    <p:extLst>
      <p:ext uri="{BB962C8B-B14F-4D97-AF65-F5344CB8AC3E}">
        <p14:creationId xmlns:p14="http://schemas.microsoft.com/office/powerpoint/2010/main" val="516403527"/>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58BC01-FA98-F5A8-65C0-8ED71DBC6B50}"/>
            </a:ext>
          </a:extLst>
        </p:cNvPr>
        <p:cNvGrpSpPr/>
        <p:nvPr/>
      </p:nvGrpSpPr>
      <p:grpSpPr>
        <a:xfrm>
          <a:off x="0" y="0"/>
          <a:ext cx="0" cy="0"/>
          <a:chOff x="0" y="0"/>
          <a:chExt cx="0" cy="0"/>
        </a:xfrm>
      </p:grpSpPr>
      <p:sp>
        <p:nvSpPr>
          <p:cNvPr id="203" name="Başlık 4">
            <a:extLst>
              <a:ext uri="{FF2B5EF4-FFF2-40B4-BE49-F238E27FC236}">
                <a16:creationId xmlns:a16="http://schemas.microsoft.com/office/drawing/2014/main" id="{416241D5-FC16-3D33-932C-9C5FCA759767}"/>
              </a:ext>
            </a:extLst>
          </p:cNvPr>
          <p:cNvSpPr txBox="1">
            <a:spLocks noGrp="1"/>
          </p:cNvSpPr>
          <p:nvPr>
            <p:ph type="ctrTitle"/>
          </p:nvPr>
        </p:nvSpPr>
        <p:spPr>
          <a:xfrm>
            <a:off x="1103576" y="418117"/>
            <a:ext cx="10767581" cy="998118"/>
          </a:xfrm>
          <a:prstGeom prst="rect">
            <a:avLst/>
          </a:prstGeom>
        </p:spPr>
        <p:txBody>
          <a:bodyPr>
            <a:normAutofit/>
          </a:bodyPr>
          <a:lstStyle/>
          <a:p>
            <a:pPr>
              <a:defRPr sz="3800" b="1">
                <a:latin typeface="Avenir Next LT Pro"/>
                <a:ea typeface="Avenir Next LT Pro"/>
                <a:cs typeface="Avenir Next LT Pro"/>
                <a:sym typeface="Avenir Next LT Pro"/>
              </a:defRPr>
            </a:pPr>
            <a:r>
              <a:rPr lang="tr-TR" dirty="0"/>
              <a:t>      ELEMENTS OF THE OHAQ</a:t>
            </a:r>
            <a:endParaRPr dirty="0"/>
          </a:p>
        </p:txBody>
      </p:sp>
      <p:sp>
        <p:nvSpPr>
          <p:cNvPr id="204" name="İçerik Yer Tutucusu 2">
            <a:extLst>
              <a:ext uri="{FF2B5EF4-FFF2-40B4-BE49-F238E27FC236}">
                <a16:creationId xmlns:a16="http://schemas.microsoft.com/office/drawing/2014/main" id="{F88CC91F-457D-832F-8A6C-C438D86F7E1B}"/>
              </a:ext>
            </a:extLst>
          </p:cNvPr>
          <p:cNvSpPr txBox="1"/>
          <p:nvPr/>
        </p:nvSpPr>
        <p:spPr>
          <a:xfrm>
            <a:off x="1449916" y="1530313"/>
            <a:ext cx="9846246" cy="36933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marL="457200" marR="0" lvl="1" indent="0" algn="just" defTabSz="914400" rtl="0" eaLnBrk="1" fontAlgn="auto" latinLnBrk="0" hangingPunct="1">
              <a:lnSpc>
                <a:spcPct val="100000"/>
              </a:lnSpc>
              <a:spcBef>
                <a:spcPts val="0"/>
              </a:spcBef>
              <a:spcAft>
                <a:spcPts val="0"/>
              </a:spcAft>
              <a:buClrTx/>
              <a:buSzTx/>
              <a:tabLst/>
              <a:defRPr/>
            </a:pPr>
            <a:endParaRPr kumimoji="0" lang="en-GB" sz="1800" b="1" i="0" u="none" strike="noStrike" kern="1200" cap="none" spc="0" normalizeH="0" baseline="0" noProof="0" dirty="0">
              <a:ln>
                <a:noFill/>
              </a:ln>
              <a:solidFill>
                <a:srgbClr val="000000"/>
              </a:solidFill>
              <a:effectLst/>
              <a:uLnTx/>
              <a:uFill>
                <a:solidFill>
                  <a:srgbClr val="000000"/>
                </a:solidFill>
              </a:uFill>
              <a:latin typeface="Calibri"/>
              <a:ea typeface="Calibri"/>
              <a:cs typeface="Simplified Arabic"/>
            </a:endParaRPr>
          </a:p>
        </p:txBody>
      </p:sp>
      <p:sp>
        <p:nvSpPr>
          <p:cNvPr id="2" name="Rectangle 24">
            <a:extLst>
              <a:ext uri="{FF2B5EF4-FFF2-40B4-BE49-F238E27FC236}">
                <a16:creationId xmlns:a16="http://schemas.microsoft.com/office/drawing/2014/main" id="{E5032735-77CA-2DFA-FC2B-B4B6A1F09DB3}"/>
              </a:ext>
            </a:extLst>
          </p:cNvPr>
          <p:cNvSpPr/>
          <p:nvPr/>
        </p:nvSpPr>
        <p:spPr>
          <a:xfrm>
            <a:off x="366747" y="3128610"/>
            <a:ext cx="3233907" cy="2369622"/>
          </a:xfrm>
          <a:prstGeom prst="rect">
            <a:avLst/>
          </a:prstGeom>
          <a:gradFill rotWithShape="1">
            <a:gsLst>
              <a:gs pos="0">
                <a:srgbClr val="5B9BD5">
                  <a:lumMod val="110000"/>
                  <a:satMod val="105000"/>
                  <a:tint val="67000"/>
                </a:srgbClr>
              </a:gs>
              <a:gs pos="50000">
                <a:srgbClr val="5B9BD5">
                  <a:lumMod val="105000"/>
                  <a:satMod val="103000"/>
                  <a:tint val="73000"/>
                </a:srgbClr>
              </a:gs>
              <a:gs pos="100000">
                <a:srgbClr val="5B9BD5">
                  <a:lumMod val="105000"/>
                  <a:satMod val="109000"/>
                  <a:tint val="81000"/>
                </a:srgbClr>
              </a:gs>
            </a:gsLst>
            <a:lin ang="5400000" scaled="0"/>
          </a:gradFill>
          <a:ln w="6350" cap="flat" cmpd="sng" algn="ctr">
            <a:solidFill>
              <a:srgbClr val="5B9BD5"/>
            </a:solidFill>
            <a:prstDash val="solid"/>
            <a:miter lim="800000"/>
          </a:ln>
          <a:effectLst/>
        </p:spPr>
        <p:txBody>
          <a:bodyPr rtlCol="0" anchor="ctr"/>
          <a:lstStyle/>
          <a:p>
            <a:pPr marL="342900" marR="0" lvl="0" indent="-227013" algn="just" defTabSz="914400" rtl="1" eaLnBrk="1" fontAlgn="auto" latinLnBrk="0" hangingPunct="1">
              <a:lnSpc>
                <a:spcPct val="100000"/>
              </a:lnSpc>
              <a:spcBef>
                <a:spcPts val="0"/>
              </a:spcBef>
              <a:spcAft>
                <a:spcPts val="0"/>
              </a:spcAft>
              <a:buClrTx/>
              <a:buSzTx/>
              <a:buFont typeface="Wingdings" pitchFamily="2" charset="2"/>
              <a:buChar char="§"/>
              <a:tabLst>
                <a:tab pos="566738" algn="l"/>
              </a:tabLst>
              <a:defRPr/>
            </a:pPr>
            <a:endParaRPr kumimoji="0" lang="en-GB" sz="1200" b="0" i="0" u="none" strike="noStrike" kern="1200" cap="none" spc="0" normalizeH="0" baseline="0" noProof="0" dirty="0">
              <a:ln>
                <a:noFill/>
              </a:ln>
              <a:solidFill>
                <a:prstClr val="black">
                  <a:lumMod val="75000"/>
                  <a:lumOff val="25000"/>
                </a:prstClr>
              </a:solidFill>
              <a:effectLst/>
              <a:uLnTx/>
              <a:uFillTx/>
              <a:latin typeface="Calibri"/>
              <a:ea typeface="+mn-ea"/>
              <a:cs typeface="+mn-cs"/>
            </a:endParaRPr>
          </a:p>
        </p:txBody>
      </p:sp>
      <p:pic>
        <p:nvPicPr>
          <p:cNvPr id="3" name="Picture 63">
            <a:extLst>
              <a:ext uri="{FF2B5EF4-FFF2-40B4-BE49-F238E27FC236}">
                <a16:creationId xmlns:a16="http://schemas.microsoft.com/office/drawing/2014/main" id="{78BE523A-86C7-6B11-A60C-7980F0868581}"/>
              </a:ext>
            </a:extLst>
          </p:cNvPr>
          <p:cNvPicPr>
            <a:picLocks noChangeAspect="1"/>
          </p:cNvPicPr>
          <p:nvPr/>
        </p:nvPicPr>
        <p:blipFill rotWithShape="1">
          <a:blip r:embed="rId2"/>
          <a:srcRect l="17312" t="9340" r="36043" b="4709"/>
          <a:stretch/>
        </p:blipFill>
        <p:spPr>
          <a:xfrm>
            <a:off x="3741410" y="1137126"/>
            <a:ext cx="4448566" cy="5410200"/>
          </a:xfrm>
          <a:prstGeom prst="rect">
            <a:avLst/>
          </a:prstGeom>
        </p:spPr>
      </p:pic>
      <p:grpSp>
        <p:nvGrpSpPr>
          <p:cNvPr id="5" name="Group 12">
            <a:extLst>
              <a:ext uri="{FF2B5EF4-FFF2-40B4-BE49-F238E27FC236}">
                <a16:creationId xmlns:a16="http://schemas.microsoft.com/office/drawing/2014/main" id="{11722396-4BDD-26AB-405B-51444344A083}"/>
              </a:ext>
            </a:extLst>
          </p:cNvPr>
          <p:cNvGrpSpPr/>
          <p:nvPr/>
        </p:nvGrpSpPr>
        <p:grpSpPr>
          <a:xfrm>
            <a:off x="290557" y="1280779"/>
            <a:ext cx="3369089" cy="1471946"/>
            <a:chOff x="1447506" y="2365145"/>
            <a:chExt cx="3369089" cy="3543370"/>
          </a:xfrm>
        </p:grpSpPr>
        <p:grpSp>
          <p:nvGrpSpPr>
            <p:cNvPr id="6" name="Group 13">
              <a:extLst>
                <a:ext uri="{FF2B5EF4-FFF2-40B4-BE49-F238E27FC236}">
                  <a16:creationId xmlns:a16="http://schemas.microsoft.com/office/drawing/2014/main" id="{96DBD835-EA73-2637-6FA4-7FC65C64309F}"/>
                </a:ext>
              </a:extLst>
            </p:cNvPr>
            <p:cNvGrpSpPr/>
            <p:nvPr/>
          </p:nvGrpSpPr>
          <p:grpSpPr>
            <a:xfrm>
              <a:off x="1523696" y="2365145"/>
              <a:ext cx="3233907" cy="3543370"/>
              <a:chOff x="1838591" y="2365145"/>
              <a:chExt cx="3233907" cy="3543370"/>
            </a:xfrm>
          </p:grpSpPr>
          <p:sp>
            <p:nvSpPr>
              <p:cNvPr id="8" name="Rectangle 17">
                <a:extLst>
                  <a:ext uri="{FF2B5EF4-FFF2-40B4-BE49-F238E27FC236}">
                    <a16:creationId xmlns:a16="http://schemas.microsoft.com/office/drawing/2014/main" id="{CE674B26-C92F-3484-D764-59383A5BC7A0}"/>
                  </a:ext>
                </a:extLst>
              </p:cNvPr>
              <p:cNvSpPr/>
              <p:nvPr/>
            </p:nvSpPr>
            <p:spPr>
              <a:xfrm>
                <a:off x="1838591" y="2365145"/>
                <a:ext cx="3233907" cy="3543370"/>
              </a:xfrm>
              <a:prstGeom prst="rect">
                <a:avLst/>
              </a:prstGeom>
              <a:gradFill rotWithShape="1">
                <a:gsLst>
                  <a:gs pos="0">
                    <a:srgbClr val="5B9BD5">
                      <a:lumMod val="110000"/>
                      <a:satMod val="105000"/>
                      <a:tint val="67000"/>
                    </a:srgbClr>
                  </a:gs>
                  <a:gs pos="50000">
                    <a:srgbClr val="5B9BD5">
                      <a:lumMod val="105000"/>
                      <a:satMod val="103000"/>
                      <a:tint val="73000"/>
                    </a:srgbClr>
                  </a:gs>
                  <a:gs pos="100000">
                    <a:srgbClr val="5B9BD5">
                      <a:lumMod val="105000"/>
                      <a:satMod val="109000"/>
                      <a:tint val="81000"/>
                    </a:srgbClr>
                  </a:gs>
                </a:gsLst>
                <a:lin ang="5400000" scaled="0"/>
              </a:gradFill>
              <a:ln w="6350" cap="flat" cmpd="sng" algn="ctr">
                <a:solidFill>
                  <a:srgbClr val="5B9BD5"/>
                </a:solidFill>
                <a:prstDash val="solid"/>
                <a:miter lim="800000"/>
              </a:ln>
              <a:effectLst/>
            </p:spPr>
            <p:txBody>
              <a:bodyPr rtlCol="0" anchor="ctr"/>
              <a:lstStyle/>
              <a:p>
                <a:pPr marL="342900" marR="0" lvl="0" indent="-227013" algn="just" defTabSz="914400" rtl="1" eaLnBrk="1" fontAlgn="auto" latinLnBrk="0" hangingPunct="1">
                  <a:lnSpc>
                    <a:spcPct val="100000"/>
                  </a:lnSpc>
                  <a:spcBef>
                    <a:spcPts val="0"/>
                  </a:spcBef>
                  <a:spcAft>
                    <a:spcPts val="0"/>
                  </a:spcAft>
                  <a:buClrTx/>
                  <a:buSzTx/>
                  <a:buFont typeface="Wingdings" pitchFamily="2" charset="2"/>
                  <a:buChar char="§"/>
                  <a:tabLst>
                    <a:tab pos="566738" algn="l"/>
                  </a:tabLst>
                  <a:defRPr/>
                </a:pPr>
                <a:endParaRPr kumimoji="0" lang="en-GB" sz="1200" b="0" i="0" u="none" strike="noStrike" kern="1200" cap="none" spc="0" normalizeH="0" baseline="0" noProof="0">
                  <a:ln>
                    <a:noFill/>
                  </a:ln>
                  <a:solidFill>
                    <a:prstClr val="black">
                      <a:lumMod val="75000"/>
                      <a:lumOff val="25000"/>
                    </a:prstClr>
                  </a:solidFill>
                  <a:effectLst/>
                  <a:uLnTx/>
                  <a:uFillTx/>
                  <a:latin typeface="Calibri"/>
                  <a:ea typeface="+mn-ea"/>
                  <a:cs typeface="+mn-cs"/>
                </a:endParaRPr>
              </a:p>
            </p:txBody>
          </p:sp>
          <p:sp>
            <p:nvSpPr>
              <p:cNvPr id="9" name="Rectangle 16">
                <a:extLst>
                  <a:ext uri="{FF2B5EF4-FFF2-40B4-BE49-F238E27FC236}">
                    <a16:creationId xmlns:a16="http://schemas.microsoft.com/office/drawing/2014/main" id="{BA677904-B357-E186-27EF-50366522E14E}"/>
                  </a:ext>
                </a:extLst>
              </p:cNvPr>
              <p:cNvSpPr/>
              <p:nvPr/>
            </p:nvSpPr>
            <p:spPr>
              <a:xfrm>
                <a:off x="1924050" y="2787492"/>
                <a:ext cx="3045793" cy="2889151"/>
              </a:xfrm>
              <a:prstGeom prst="rect">
                <a:avLst/>
              </a:prstGeom>
              <a:solidFill>
                <a:sysClr val="window" lastClr="FFFFFF">
                  <a:lumMod val="85000"/>
                </a:sysClr>
              </a:solidFill>
              <a:ln w="12700" cap="flat" cmpd="sng" algn="ctr">
                <a:noFill/>
                <a:prstDash val="solid"/>
                <a:miter lim="800000"/>
              </a:ln>
              <a:effectLst/>
              <a:scene3d>
                <a:camera prst="orthographicFront">
                  <a:rot lat="0" lon="0" rev="0"/>
                </a:camera>
                <a:lightRig rig="contrasting" dir="t">
                  <a:rot lat="0" lon="0" rev="7800000"/>
                </a:lightRig>
              </a:scene3d>
              <a:sp3d/>
            </p:spPr>
            <p:txBody>
              <a:bodyPr rtlCol="0" anchor="ctr"/>
              <a:lstStyle/>
              <a:p>
                <a:pPr marL="342900" marR="0" lvl="0" indent="-227013" algn="just" defTabSz="914400" rtl="1" eaLnBrk="1" fontAlgn="auto" latinLnBrk="0" hangingPunct="1">
                  <a:lnSpc>
                    <a:spcPct val="100000"/>
                  </a:lnSpc>
                  <a:spcBef>
                    <a:spcPts val="0"/>
                  </a:spcBef>
                  <a:spcAft>
                    <a:spcPts val="0"/>
                  </a:spcAft>
                  <a:buClrTx/>
                  <a:buSzTx/>
                  <a:buFont typeface="Wingdings" pitchFamily="2" charset="2"/>
                  <a:buChar char="§"/>
                  <a:tabLst>
                    <a:tab pos="566738" algn="l"/>
                  </a:tabLst>
                  <a:defRPr/>
                </a:pPr>
                <a:endParaRPr kumimoji="0" lang="en-GB" sz="1050" b="0" i="0" u="none" strike="noStrike" kern="1200" cap="none" spc="0" normalizeH="0" baseline="0" noProof="0">
                  <a:ln>
                    <a:noFill/>
                  </a:ln>
                  <a:solidFill>
                    <a:prstClr val="black">
                      <a:lumMod val="75000"/>
                      <a:lumOff val="25000"/>
                    </a:prstClr>
                  </a:solidFill>
                  <a:effectLst/>
                  <a:uLnTx/>
                  <a:uFillTx/>
                  <a:latin typeface="Calibri"/>
                  <a:ea typeface="+mn-ea"/>
                  <a:cs typeface="+mn-cs"/>
                </a:endParaRPr>
              </a:p>
            </p:txBody>
          </p:sp>
        </p:grpSp>
        <p:sp>
          <p:nvSpPr>
            <p:cNvPr id="7" name="Rounded Rectangle 14">
              <a:extLst>
                <a:ext uri="{FF2B5EF4-FFF2-40B4-BE49-F238E27FC236}">
                  <a16:creationId xmlns:a16="http://schemas.microsoft.com/office/drawing/2014/main" id="{0D6CA80C-6C37-D0F2-34D2-A18F1C47CFC8}"/>
                </a:ext>
              </a:extLst>
            </p:cNvPr>
            <p:cNvSpPr/>
            <p:nvPr/>
          </p:nvSpPr>
          <p:spPr>
            <a:xfrm>
              <a:off x="1447506" y="2787492"/>
              <a:ext cx="3369089" cy="2889151"/>
            </a:xfrm>
            <a:prstGeom prst="roundRect">
              <a:avLst/>
            </a:prstGeom>
            <a:solidFill>
              <a:sysClr val="window" lastClr="FFFFFF">
                <a:lumMod val="85000"/>
                <a:alpha val="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tr-TR" sz="1600" b="1" i="0" u="sng" strike="noStrike" kern="1200" cap="none" spc="0" normalizeH="0" baseline="0" noProof="0" dirty="0">
                  <a:ln>
                    <a:noFill/>
                  </a:ln>
                  <a:solidFill>
                    <a:srgbClr val="C00000"/>
                  </a:solidFill>
                  <a:effectLst/>
                  <a:uLnTx/>
                  <a:uFill>
                    <a:solidFill>
                      <a:srgbClr val="000000"/>
                    </a:solidFill>
                  </a:uFill>
                  <a:latin typeface="Calibri"/>
                  <a:ea typeface="+mn-ea"/>
                  <a:cs typeface="Simplified Arabic"/>
                </a:rPr>
                <a:t>DESIGNATED STRUCTURE</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tr-TR" sz="1200" b="0" i="0" u="none" strike="noStrike" kern="1200" cap="none" spc="0" normalizeH="0" baseline="0" noProof="0" dirty="0">
                <a:ln>
                  <a:noFill/>
                </a:ln>
                <a:solidFill>
                  <a:srgbClr val="C00000"/>
                </a:solidFill>
                <a:effectLst/>
                <a:uLnTx/>
                <a:uFill>
                  <a:solidFill>
                    <a:srgbClr val="000000"/>
                  </a:solidFill>
                </a:uFill>
                <a:latin typeface="Calibri"/>
                <a:ea typeface="+mn-ea"/>
                <a:cs typeface="Simplified Arabic"/>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tr-TR" sz="1200" b="0" i="0" u="none" strike="noStrike" kern="1200" cap="none" spc="0" normalizeH="0" baseline="0" noProof="0" dirty="0">
                  <a:ln>
                    <a:noFill/>
                  </a:ln>
                  <a:solidFill>
                    <a:srgbClr val="C00000"/>
                  </a:solidFill>
                  <a:effectLst/>
                  <a:uLnTx/>
                  <a:uFill>
                    <a:solidFill>
                      <a:srgbClr val="000000"/>
                    </a:solidFill>
                  </a:uFill>
                  <a:latin typeface="Calibri"/>
                  <a:ea typeface="+mn-ea"/>
                  <a:cs typeface="Simplified Arabic"/>
                </a:rPr>
                <a:t>Peer Evaluation</a:t>
              </a:r>
              <a:endParaRPr kumimoji="0" lang="ar-SA" sz="1200" b="0" i="0" u="none" strike="noStrike" kern="1200" cap="none" spc="0" normalizeH="0" baseline="0" noProof="0" dirty="0">
                <a:ln>
                  <a:noFill/>
                </a:ln>
                <a:solidFill>
                  <a:srgbClr val="C00000"/>
                </a:solidFill>
                <a:effectLst/>
                <a:uLnTx/>
                <a:uFill>
                  <a:solidFill>
                    <a:srgbClr val="000000"/>
                  </a:solidFill>
                </a:uFill>
                <a:latin typeface="Calibri"/>
                <a:ea typeface="+mn-ea"/>
                <a:cs typeface="Simplified Arabic"/>
              </a:endParaRPr>
            </a:p>
            <a:p>
              <a:pPr marL="171450" marR="0" lvl="0" indent="-171450" algn="just"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50" b="0" i="0" u="none" strike="noStrike" kern="1200" cap="none" spc="0" normalizeH="0" baseline="0" noProof="1">
                  <a:ln>
                    <a:noFill/>
                  </a:ln>
                  <a:solidFill>
                    <a:prstClr val="black">
                      <a:lumMod val="65000"/>
                      <a:lumOff val="35000"/>
                    </a:prstClr>
                  </a:solidFill>
                  <a:effectLst/>
                  <a:uLnTx/>
                  <a:uFillTx/>
                  <a:latin typeface="Calibri"/>
                  <a:ea typeface="+mn-ea"/>
                  <a:cs typeface="+mn-cs"/>
                </a:rPr>
                <a:t>Develop </a:t>
              </a:r>
              <a:r>
                <a:rPr kumimoji="0" lang="tr-TR" sz="1050" b="0" i="0" u="none" strike="noStrike" kern="1200" cap="none" spc="0" normalizeH="0" baseline="0" noProof="1">
                  <a:ln>
                    <a:noFill/>
                  </a:ln>
                  <a:solidFill>
                    <a:prstClr val="black">
                      <a:lumMod val="65000"/>
                      <a:lumOff val="35000"/>
                    </a:prstClr>
                  </a:solidFill>
                  <a:effectLst/>
                  <a:uLnTx/>
                  <a:uFillTx/>
                  <a:latin typeface="Calibri"/>
                  <a:ea typeface="+mn-ea"/>
                  <a:cs typeface="+mn-cs"/>
                </a:rPr>
                <a:t>additional </a:t>
              </a:r>
              <a:r>
                <a:rPr kumimoji="0" lang="en-US" sz="1050" b="0" i="0" u="none" strike="noStrike" kern="1200" cap="none" spc="0" normalizeH="0" baseline="0" noProof="1">
                  <a:ln>
                    <a:noFill/>
                  </a:ln>
                  <a:solidFill>
                    <a:prstClr val="black">
                      <a:lumMod val="65000"/>
                      <a:lumOff val="35000"/>
                    </a:prstClr>
                  </a:solidFill>
                  <a:effectLst/>
                  <a:uLnTx/>
                  <a:uFillTx/>
                  <a:latin typeface="Calibri"/>
                  <a:ea typeface="+mn-ea"/>
                  <a:cs typeface="+mn-cs"/>
                </a:rPr>
                <a:t>international and regional requirements</a:t>
              </a:r>
              <a:r>
                <a:rPr kumimoji="0" lang="tr-TR" sz="1050" b="0" i="0" u="none" strike="noStrike" kern="1200" cap="none" spc="0" normalizeH="0" baseline="0" noProof="1">
                  <a:ln>
                    <a:noFill/>
                  </a:ln>
                  <a:solidFill>
                    <a:prstClr val="black">
                      <a:lumMod val="65000"/>
                      <a:lumOff val="35000"/>
                    </a:prstClr>
                  </a:solidFill>
                  <a:effectLst/>
                  <a:uLnTx/>
                  <a:uFillTx/>
                  <a:latin typeface="Calibri"/>
                  <a:ea typeface="+mn-ea"/>
                  <a:cs typeface="+mn-cs"/>
                </a:rPr>
                <a:t> other than the requirements of OIC/SMIIC standard</a:t>
              </a:r>
              <a:r>
                <a:rPr kumimoji="0" lang="en-US" sz="1050" b="0" i="0" u="none" strike="noStrike" kern="1200" cap="none" spc="0" normalizeH="0" baseline="0" noProof="1">
                  <a:ln>
                    <a:noFill/>
                  </a:ln>
                  <a:solidFill>
                    <a:prstClr val="black">
                      <a:lumMod val="65000"/>
                      <a:lumOff val="35000"/>
                    </a:prstClr>
                  </a:solidFill>
                  <a:effectLst/>
                  <a:uLnTx/>
                  <a:uFillTx/>
                  <a:latin typeface="Calibri"/>
                  <a:ea typeface="+mn-ea"/>
                  <a:cs typeface="+mn-cs"/>
                </a:rPr>
                <a:t>, </a:t>
              </a:r>
            </a:p>
            <a:p>
              <a:pPr marL="171450" marR="0" lvl="0" indent="-171450" algn="just"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50" b="0" i="0" u="none" strike="noStrike" kern="1200" cap="none" spc="0" normalizeH="0" baseline="0" noProof="1">
                  <a:ln>
                    <a:noFill/>
                  </a:ln>
                  <a:solidFill>
                    <a:prstClr val="black">
                      <a:lumMod val="65000"/>
                      <a:lumOff val="35000"/>
                    </a:prstClr>
                  </a:solidFill>
                  <a:effectLst/>
                  <a:uLnTx/>
                  <a:uFillTx/>
                  <a:latin typeface="Calibri"/>
                  <a:ea typeface="+mn-ea"/>
                  <a:cs typeface="+mn-cs"/>
                </a:rPr>
                <a:t>Perform peer-assessments of ABs and regional organizations, </a:t>
              </a:r>
            </a:p>
            <a:p>
              <a:pPr marL="171450" marR="0" lvl="0" indent="-171450" algn="just"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50" b="0" i="0" u="none" strike="noStrike" kern="1200" cap="none" spc="0" normalizeH="0" baseline="0" noProof="1">
                  <a:ln>
                    <a:noFill/>
                  </a:ln>
                  <a:solidFill>
                    <a:prstClr val="black">
                      <a:lumMod val="65000"/>
                      <a:lumOff val="35000"/>
                    </a:prstClr>
                  </a:solidFill>
                  <a:effectLst/>
                  <a:uLnTx/>
                  <a:uFillTx/>
                  <a:latin typeface="Calibri"/>
                  <a:ea typeface="+mn-ea"/>
                  <a:cs typeface="+mn-cs"/>
                </a:rPr>
                <a:t>Coordinate with legislators to approve the results of conformity assessments.</a:t>
              </a:r>
              <a:endParaRPr kumimoji="0" lang="en-GB" sz="1050" b="0" i="0" u="none" strike="noStrike" kern="1200" cap="none" spc="0" normalizeH="0" baseline="0" noProof="1">
                <a:ln>
                  <a:noFill/>
                </a:ln>
                <a:solidFill>
                  <a:prstClr val="black">
                    <a:lumMod val="65000"/>
                    <a:lumOff val="35000"/>
                  </a:prstClr>
                </a:solidFill>
                <a:effectLst/>
                <a:uLnTx/>
                <a:uFillTx/>
                <a:latin typeface="Calibri"/>
                <a:ea typeface="+mn-ea"/>
                <a:cs typeface="+mn-cs"/>
              </a:endParaRPr>
            </a:p>
          </p:txBody>
        </p:sp>
      </p:grpSp>
      <p:sp>
        <p:nvSpPr>
          <p:cNvPr id="10" name="TextBox 23">
            <a:extLst>
              <a:ext uri="{FF2B5EF4-FFF2-40B4-BE49-F238E27FC236}">
                <a16:creationId xmlns:a16="http://schemas.microsoft.com/office/drawing/2014/main" id="{89AB74F3-2522-0374-5F75-053B46D202A6}"/>
              </a:ext>
            </a:extLst>
          </p:cNvPr>
          <p:cNvSpPr txBox="1"/>
          <p:nvPr/>
        </p:nvSpPr>
        <p:spPr>
          <a:xfrm>
            <a:off x="516502" y="2943369"/>
            <a:ext cx="3035961" cy="986347"/>
          </a:xfrm>
          <a:prstGeom prst="rect">
            <a:avLst/>
          </a:prstGeom>
          <a:solidFill>
            <a:sysClr val="window" lastClr="FFFFFF"/>
          </a:solidFill>
          <a:ln w="12700" cap="flat" cmpd="sng" algn="ctr">
            <a:solidFill>
              <a:srgbClr val="70AD47"/>
            </a:solidFill>
            <a:prstDash val="solid"/>
            <a:miter lim="800000"/>
          </a:ln>
          <a:effectLst/>
        </p:spPr>
        <p:txBody>
          <a:bodyPr wrap="square" lIns="0" tIns="0" rIns="0" bIns="72000" rtlCol="0" anchor="b">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tr-TR" sz="1000" b="1" i="0" u="none" strike="noStrike" kern="1200" cap="none" spc="0" normalizeH="0" baseline="0" noProof="0" dirty="0">
                <a:ln>
                  <a:noFill/>
                </a:ln>
                <a:solidFill>
                  <a:srgbClr val="70AD47">
                    <a:lumMod val="75000"/>
                  </a:srgbClr>
                </a:solidFill>
                <a:effectLst/>
                <a:uLnTx/>
                <a:uFillTx/>
                <a:latin typeface="Calibri"/>
                <a:ea typeface="+mn-ea"/>
                <a:cs typeface="+mn-cs"/>
              </a:rPr>
              <a:t>I</a:t>
            </a:r>
            <a:r>
              <a:rPr kumimoji="0" lang="en-US" sz="1000" b="1" i="0" u="none" strike="noStrike" kern="1200" cap="none" spc="0" normalizeH="0" baseline="0" noProof="0" dirty="0" err="1">
                <a:ln>
                  <a:noFill/>
                </a:ln>
                <a:solidFill>
                  <a:srgbClr val="70AD47">
                    <a:lumMod val="75000"/>
                  </a:srgbClr>
                </a:solidFill>
                <a:effectLst/>
                <a:uLnTx/>
                <a:uFillTx/>
                <a:latin typeface="Calibri"/>
                <a:ea typeface="+mn-ea"/>
                <a:cs typeface="+mn-cs"/>
              </a:rPr>
              <a:t>ssue</a:t>
            </a:r>
            <a:r>
              <a:rPr kumimoji="0" lang="en-US" sz="1000" b="1" i="0" u="none" strike="noStrike" kern="1200" cap="none" spc="0" normalizeH="0" baseline="0" noProof="0" dirty="0">
                <a:ln>
                  <a:noFill/>
                </a:ln>
                <a:solidFill>
                  <a:srgbClr val="70AD47">
                    <a:lumMod val="75000"/>
                  </a:srgbClr>
                </a:solidFill>
                <a:effectLst/>
                <a:uLnTx/>
                <a:uFillTx/>
                <a:latin typeface="Calibri"/>
                <a:ea typeface="+mn-ea"/>
                <a:cs typeface="+mn-cs"/>
              </a:rPr>
              <a:t> notification based on registration and accreditation</a:t>
            </a:r>
            <a:endParaRPr kumimoji="0" lang="ar-SA" sz="1000" b="1" i="0" u="none" strike="noStrike" kern="1200" cap="none" spc="0" normalizeH="0" baseline="0" noProof="0" dirty="0">
              <a:ln>
                <a:noFill/>
              </a:ln>
              <a:solidFill>
                <a:srgbClr val="C00000"/>
              </a:solidFill>
              <a:effectLst>
                <a:outerShdw blurRad="38100" dist="38100" dir="2700000" algn="tl">
                  <a:srgbClr val="000000">
                    <a:alpha val="43137"/>
                  </a:srgbClr>
                </a:outerShdw>
              </a:effectLst>
              <a:uLnTx/>
              <a:uFillTx/>
              <a:latin typeface="Calibri"/>
              <a:ea typeface="+mn-ea"/>
              <a:cs typeface="Arial" panose="020B0604020202020204" pitchFamily="34" charset="0"/>
            </a:endParaRPr>
          </a:p>
        </p:txBody>
      </p:sp>
      <p:sp>
        <p:nvSpPr>
          <p:cNvPr id="11" name="Rectangle 24">
            <a:extLst>
              <a:ext uri="{FF2B5EF4-FFF2-40B4-BE49-F238E27FC236}">
                <a16:creationId xmlns:a16="http://schemas.microsoft.com/office/drawing/2014/main" id="{1BCCFA59-CA82-5799-A35D-699819D7FC94}"/>
              </a:ext>
            </a:extLst>
          </p:cNvPr>
          <p:cNvSpPr/>
          <p:nvPr/>
        </p:nvSpPr>
        <p:spPr>
          <a:xfrm>
            <a:off x="367979" y="5553590"/>
            <a:ext cx="3233907" cy="1178104"/>
          </a:xfrm>
          <a:prstGeom prst="rect">
            <a:avLst/>
          </a:prstGeom>
          <a:gradFill rotWithShape="1">
            <a:gsLst>
              <a:gs pos="0">
                <a:srgbClr val="5B9BD5">
                  <a:lumMod val="110000"/>
                  <a:satMod val="105000"/>
                  <a:tint val="67000"/>
                </a:srgbClr>
              </a:gs>
              <a:gs pos="50000">
                <a:srgbClr val="5B9BD5">
                  <a:lumMod val="105000"/>
                  <a:satMod val="103000"/>
                  <a:tint val="73000"/>
                </a:srgbClr>
              </a:gs>
              <a:gs pos="100000">
                <a:srgbClr val="5B9BD5">
                  <a:lumMod val="105000"/>
                  <a:satMod val="109000"/>
                  <a:tint val="81000"/>
                </a:srgbClr>
              </a:gs>
            </a:gsLst>
            <a:lin ang="5400000" scaled="0"/>
          </a:gradFill>
          <a:ln w="6350" cap="flat" cmpd="sng" algn="ctr">
            <a:solidFill>
              <a:srgbClr val="5B9BD5"/>
            </a:solidFill>
            <a:prstDash val="solid"/>
            <a:miter lim="800000"/>
          </a:ln>
          <a:effectLst/>
        </p:spPr>
        <p:txBody>
          <a:bodyPr rtlCol="0" anchor="ctr"/>
          <a:lstStyle/>
          <a:p>
            <a:pPr marL="342900" marR="0" lvl="0" indent="-227013" algn="just" defTabSz="914400" rtl="1" eaLnBrk="1" fontAlgn="auto" latinLnBrk="0" hangingPunct="1">
              <a:lnSpc>
                <a:spcPct val="100000"/>
              </a:lnSpc>
              <a:spcBef>
                <a:spcPts val="0"/>
              </a:spcBef>
              <a:spcAft>
                <a:spcPts val="0"/>
              </a:spcAft>
              <a:buClrTx/>
              <a:buSzTx/>
              <a:buFont typeface="Wingdings" pitchFamily="2" charset="2"/>
              <a:buChar char="§"/>
              <a:tabLst>
                <a:tab pos="566738" algn="l"/>
              </a:tabLst>
              <a:defRPr/>
            </a:pPr>
            <a:endParaRPr kumimoji="0" lang="en-GB" sz="1200" b="0" i="0" u="none" strike="noStrike" kern="1200" cap="none" spc="0" normalizeH="0" baseline="0" noProof="0" dirty="0">
              <a:ln>
                <a:noFill/>
              </a:ln>
              <a:solidFill>
                <a:prstClr val="black">
                  <a:lumMod val="75000"/>
                  <a:lumOff val="25000"/>
                </a:prstClr>
              </a:solidFill>
              <a:effectLst/>
              <a:uLnTx/>
              <a:uFillTx/>
              <a:latin typeface="Calibri"/>
              <a:ea typeface="+mn-ea"/>
              <a:cs typeface="+mn-cs"/>
            </a:endParaRPr>
          </a:p>
        </p:txBody>
      </p:sp>
      <p:grpSp>
        <p:nvGrpSpPr>
          <p:cNvPr id="12" name="مجموعة 6">
            <a:extLst>
              <a:ext uri="{FF2B5EF4-FFF2-40B4-BE49-F238E27FC236}">
                <a16:creationId xmlns:a16="http://schemas.microsoft.com/office/drawing/2014/main" id="{194B83E6-8194-4E72-A71D-9E0B9B49BCB0}"/>
              </a:ext>
            </a:extLst>
          </p:cNvPr>
          <p:cNvGrpSpPr/>
          <p:nvPr/>
        </p:nvGrpSpPr>
        <p:grpSpPr>
          <a:xfrm>
            <a:off x="446124" y="4146924"/>
            <a:ext cx="3035961" cy="1225742"/>
            <a:chOff x="462038" y="3911760"/>
            <a:chExt cx="3035961" cy="1225742"/>
          </a:xfrm>
        </p:grpSpPr>
        <p:sp>
          <p:nvSpPr>
            <p:cNvPr id="13" name="Rectangle 26">
              <a:extLst>
                <a:ext uri="{FF2B5EF4-FFF2-40B4-BE49-F238E27FC236}">
                  <a16:creationId xmlns:a16="http://schemas.microsoft.com/office/drawing/2014/main" id="{A10E0375-ED67-237F-522E-BC347339074D}"/>
                </a:ext>
              </a:extLst>
            </p:cNvPr>
            <p:cNvSpPr/>
            <p:nvPr/>
          </p:nvSpPr>
          <p:spPr>
            <a:xfrm>
              <a:off x="462038" y="3911760"/>
              <a:ext cx="3035961" cy="1225742"/>
            </a:xfrm>
            <a:prstGeom prst="rect">
              <a:avLst/>
            </a:prstGeom>
            <a:solidFill>
              <a:sysClr val="window" lastClr="FFFFFF">
                <a:lumMod val="85000"/>
              </a:sysClr>
            </a:solidFill>
            <a:ln w="12700" cap="flat" cmpd="sng" algn="ctr">
              <a:noFill/>
              <a:prstDash val="solid"/>
              <a:miter lim="800000"/>
            </a:ln>
            <a:effectLst/>
            <a:scene3d>
              <a:camera prst="orthographicFront">
                <a:rot lat="0" lon="0" rev="0"/>
              </a:camera>
              <a:lightRig rig="contrasting" dir="t">
                <a:rot lat="0" lon="0" rev="7800000"/>
              </a:lightRig>
            </a:scene3d>
            <a:sp3d/>
          </p:spPr>
          <p:txBody>
            <a:bodyPr rtlCol="0" anchor="ctr"/>
            <a:lstStyle/>
            <a:p>
              <a:pPr marL="342900" marR="0" lvl="0" indent="-227013" algn="just" defTabSz="914400" rtl="1" eaLnBrk="1" fontAlgn="auto" latinLnBrk="0" hangingPunct="1">
                <a:lnSpc>
                  <a:spcPct val="100000"/>
                </a:lnSpc>
                <a:spcBef>
                  <a:spcPts val="0"/>
                </a:spcBef>
                <a:spcAft>
                  <a:spcPts val="0"/>
                </a:spcAft>
                <a:buClrTx/>
                <a:buSzTx/>
                <a:buFont typeface="Wingdings" pitchFamily="2" charset="2"/>
                <a:buChar char="§"/>
                <a:tabLst>
                  <a:tab pos="566738" algn="l"/>
                </a:tabLst>
                <a:defRPr/>
              </a:pPr>
              <a:endParaRPr kumimoji="0" lang="en-GB" sz="1050" b="0" i="0" u="none" strike="noStrike" kern="1200" cap="none" spc="0" normalizeH="0" baseline="0" noProof="0">
                <a:ln>
                  <a:noFill/>
                </a:ln>
                <a:solidFill>
                  <a:prstClr val="black">
                    <a:lumMod val="75000"/>
                    <a:lumOff val="25000"/>
                  </a:prstClr>
                </a:solidFill>
                <a:effectLst/>
                <a:uLnTx/>
                <a:uFillTx/>
                <a:latin typeface="Calibri"/>
                <a:ea typeface="+mn-ea"/>
                <a:cs typeface="+mn-cs"/>
              </a:endParaRPr>
            </a:p>
          </p:txBody>
        </p:sp>
        <p:sp>
          <p:nvSpPr>
            <p:cNvPr id="14" name="Rounded Rectangle 25">
              <a:extLst>
                <a:ext uri="{FF2B5EF4-FFF2-40B4-BE49-F238E27FC236}">
                  <a16:creationId xmlns:a16="http://schemas.microsoft.com/office/drawing/2014/main" id="{24DBB268-76B3-D37B-3BF9-6A800B85F183}"/>
                </a:ext>
              </a:extLst>
            </p:cNvPr>
            <p:cNvSpPr/>
            <p:nvPr/>
          </p:nvSpPr>
          <p:spPr>
            <a:xfrm>
              <a:off x="551072" y="3951088"/>
              <a:ext cx="2872021" cy="1149253"/>
            </a:xfrm>
            <a:prstGeom prst="roundRect">
              <a:avLst>
                <a:gd name="adj" fmla="val 0"/>
              </a:avLst>
            </a:prstGeom>
            <a:solidFill>
              <a:sysClr val="window" lastClr="FFFFFF">
                <a:lumMod val="75000"/>
                <a:alpha val="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a:ln>
                    <a:noFill/>
                  </a:ln>
                  <a:solidFill>
                    <a:srgbClr val="70AD47">
                      <a:lumMod val="75000"/>
                    </a:srgbClr>
                  </a:solidFill>
                  <a:effectLst/>
                  <a:uLnTx/>
                  <a:uFillTx/>
                  <a:latin typeface="Calibri"/>
                  <a:ea typeface="+mn-ea"/>
                  <a:cs typeface="+mn-cs"/>
                </a:rPr>
                <a:t>Accreditation Bodies</a:t>
              </a:r>
              <a:endParaRPr kumimoji="0" lang="tr-TR" sz="1100" b="1" i="0" u="none" strike="noStrike" kern="1200" cap="none" spc="0" normalizeH="0" baseline="0" noProof="0" dirty="0">
                <a:ln>
                  <a:noFill/>
                </a:ln>
                <a:solidFill>
                  <a:srgbClr val="70AD47">
                    <a:lumMod val="75000"/>
                  </a:srgbClr>
                </a:solidFill>
                <a:effectLst/>
                <a:uLnTx/>
                <a:uFillTx/>
                <a:latin typeface="Calibri"/>
                <a:ea typeface="+mn-ea"/>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dirty="0">
                <a:ln>
                  <a:noFill/>
                </a:ln>
                <a:solidFill>
                  <a:srgbClr val="70AD47">
                    <a:lumMod val="75000"/>
                  </a:srgbClr>
                </a:solidFill>
                <a:effectLst/>
                <a:uLnTx/>
                <a:uFillTx/>
                <a:latin typeface="Calibri"/>
                <a:ea typeface="+mn-ea"/>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prstClr val="black">
                      <a:lumMod val="65000"/>
                      <a:lumOff val="35000"/>
                    </a:prstClr>
                  </a:solidFill>
                  <a:effectLst/>
                  <a:uLnTx/>
                  <a:uFillTx/>
                  <a:latin typeface="Calibri"/>
                  <a:ea typeface="+mn-ea"/>
                  <a:cs typeface="+mn-cs"/>
                </a:rPr>
                <a:t>Perform accreditation </a:t>
              </a:r>
              <a:r>
                <a:rPr kumimoji="0" lang="tr-TR" sz="1000" b="0" i="0" u="none" strike="noStrike" kern="1200" cap="none" spc="0" normalizeH="0" baseline="0" noProof="0" dirty="0" err="1">
                  <a:ln>
                    <a:noFill/>
                  </a:ln>
                  <a:solidFill>
                    <a:prstClr val="black">
                      <a:lumMod val="65000"/>
                      <a:lumOff val="35000"/>
                    </a:prstClr>
                  </a:solidFill>
                  <a:effectLst/>
                  <a:uLnTx/>
                  <a:uFillTx/>
                  <a:latin typeface="Calibri"/>
                  <a:ea typeface="+mn-ea"/>
                  <a:cs typeface="+mn-cs"/>
                </a:rPr>
                <a:t>assessment</a:t>
              </a:r>
              <a:r>
                <a:rPr kumimoji="0" lang="tr-TR" sz="1000" b="0" i="0" u="none" strike="noStrike" kern="1200" cap="none" spc="0" normalizeH="0" baseline="0" noProof="0" dirty="0">
                  <a:ln>
                    <a:noFill/>
                  </a:ln>
                  <a:solidFill>
                    <a:prstClr val="black">
                      <a:lumMod val="65000"/>
                      <a:lumOff val="35000"/>
                    </a:prstClr>
                  </a:solidFill>
                  <a:effectLst/>
                  <a:uLnTx/>
                  <a:uFillTx/>
                  <a:latin typeface="Calibri"/>
                  <a:ea typeface="+mn-ea"/>
                  <a:cs typeface="+mn-cs"/>
                </a:rPr>
                <a:t> a</a:t>
              </a:r>
              <a:r>
                <a:rPr kumimoji="0" lang="en-US" sz="1000" b="0" i="0" u="none" strike="noStrike" kern="1200" cap="none" spc="0" normalizeH="0" baseline="0" noProof="0" dirty="0" err="1">
                  <a:ln>
                    <a:noFill/>
                  </a:ln>
                  <a:solidFill>
                    <a:prstClr val="black">
                      <a:lumMod val="65000"/>
                      <a:lumOff val="35000"/>
                    </a:prstClr>
                  </a:solidFill>
                  <a:effectLst/>
                  <a:uLnTx/>
                  <a:uFillTx/>
                  <a:latin typeface="Calibri"/>
                  <a:ea typeface="+mn-ea"/>
                  <a:cs typeface="+mn-cs"/>
                </a:rPr>
                <a:t>ccording</a:t>
              </a:r>
              <a:r>
                <a:rPr kumimoji="0" lang="en-US" sz="1000" b="0" i="0" u="none" strike="noStrike" kern="1200" cap="none" spc="0" normalizeH="0" baseline="0" noProof="0" dirty="0">
                  <a:ln>
                    <a:noFill/>
                  </a:ln>
                  <a:solidFill>
                    <a:prstClr val="black">
                      <a:lumMod val="65000"/>
                      <a:lumOff val="35000"/>
                    </a:prstClr>
                  </a:solidFill>
                  <a:effectLst/>
                  <a:uLnTx/>
                  <a:uFillTx/>
                  <a:latin typeface="Calibri"/>
                  <a:ea typeface="+mn-ea"/>
                  <a:cs typeface="+mn-cs"/>
                </a:rPr>
                <a:t> requirements </a:t>
              </a:r>
              <a:r>
                <a:rPr kumimoji="0" lang="tr-TR" sz="1000" b="0" i="0" u="none" strike="noStrike" kern="1200" cap="none" spc="0" normalizeH="0" baseline="0" noProof="0" dirty="0">
                  <a:ln>
                    <a:noFill/>
                  </a:ln>
                  <a:solidFill>
                    <a:prstClr val="black">
                      <a:lumMod val="65000"/>
                      <a:lumOff val="35000"/>
                    </a:prstClr>
                  </a:solidFill>
                  <a:effectLst/>
                  <a:uLnTx/>
                  <a:uFillTx/>
                  <a:latin typeface="Calibri"/>
                  <a:ea typeface="+mn-ea"/>
                  <a:cs typeface="+mn-cs"/>
                </a:rPr>
                <a:t>of OIC/SMIIC </a:t>
              </a:r>
              <a:r>
                <a:rPr kumimoji="0" lang="tr-TR" sz="1000" b="0" i="0" u="none" strike="noStrike" kern="1200" cap="none" spc="0" normalizeH="0" baseline="0" noProof="0" dirty="0" err="1">
                  <a:ln>
                    <a:noFill/>
                  </a:ln>
                  <a:solidFill>
                    <a:prstClr val="black">
                      <a:lumMod val="65000"/>
                      <a:lumOff val="35000"/>
                    </a:prstClr>
                  </a:solidFill>
                  <a:effectLst/>
                  <a:uLnTx/>
                  <a:uFillTx/>
                  <a:latin typeface="Calibri"/>
                  <a:ea typeface="+mn-ea"/>
                  <a:cs typeface="+mn-cs"/>
                </a:rPr>
                <a:t>standards</a:t>
              </a:r>
              <a:endParaRPr kumimoji="0" lang="ar-SA" sz="1000" b="0" i="0" u="none" strike="noStrike" kern="1200" cap="none" spc="0" normalizeH="0" baseline="0" noProof="0" dirty="0">
                <a:ln>
                  <a:noFill/>
                </a:ln>
                <a:solidFill>
                  <a:prstClr val="black">
                    <a:lumMod val="65000"/>
                    <a:lumOff val="35000"/>
                  </a:prstClr>
                </a:solidFill>
                <a:effectLst/>
                <a:uLnTx/>
                <a:uFillTx/>
                <a:latin typeface="Calibri"/>
                <a:ea typeface="+mn-ea"/>
                <a:cs typeface="Arial" panose="020B0604020202020204" pitchFamily="34" charset="0"/>
              </a:endParaRPr>
            </a:p>
          </p:txBody>
        </p:sp>
      </p:grpSp>
      <p:grpSp>
        <p:nvGrpSpPr>
          <p:cNvPr id="15" name="مجموعة 5">
            <a:extLst>
              <a:ext uri="{FF2B5EF4-FFF2-40B4-BE49-F238E27FC236}">
                <a16:creationId xmlns:a16="http://schemas.microsoft.com/office/drawing/2014/main" id="{E7878A5C-7E7B-1148-C112-68F8AC67C800}"/>
              </a:ext>
            </a:extLst>
          </p:cNvPr>
          <p:cNvGrpSpPr/>
          <p:nvPr/>
        </p:nvGrpSpPr>
        <p:grpSpPr>
          <a:xfrm>
            <a:off x="413578" y="5589090"/>
            <a:ext cx="3068507" cy="1057067"/>
            <a:chOff x="413578" y="5370900"/>
            <a:chExt cx="3068507" cy="1275258"/>
          </a:xfrm>
        </p:grpSpPr>
        <p:sp>
          <p:nvSpPr>
            <p:cNvPr id="16" name="Rectangle 27">
              <a:extLst>
                <a:ext uri="{FF2B5EF4-FFF2-40B4-BE49-F238E27FC236}">
                  <a16:creationId xmlns:a16="http://schemas.microsoft.com/office/drawing/2014/main" id="{3A3BB0E2-B711-829E-6CB9-BCA817691811}"/>
                </a:ext>
              </a:extLst>
            </p:cNvPr>
            <p:cNvSpPr/>
            <p:nvPr/>
          </p:nvSpPr>
          <p:spPr>
            <a:xfrm>
              <a:off x="462038" y="5370900"/>
              <a:ext cx="3020047" cy="1275258"/>
            </a:xfrm>
            <a:prstGeom prst="rect">
              <a:avLst/>
            </a:prstGeom>
            <a:solidFill>
              <a:sysClr val="window" lastClr="FFFFFF">
                <a:lumMod val="85000"/>
              </a:sysClr>
            </a:solidFill>
            <a:ln w="12700" cap="flat" cmpd="sng" algn="ctr">
              <a:noFill/>
              <a:prstDash val="solid"/>
              <a:miter lim="800000"/>
            </a:ln>
            <a:effectLst/>
            <a:scene3d>
              <a:camera prst="orthographicFront">
                <a:rot lat="0" lon="0" rev="0"/>
              </a:camera>
              <a:lightRig rig="contrasting" dir="t">
                <a:rot lat="0" lon="0" rev="7800000"/>
              </a:lightRig>
            </a:scene3d>
            <a:sp3d/>
          </p:spPr>
          <p:txBody>
            <a:bodyPr rtlCol="0" anchor="ctr"/>
            <a:lstStyle/>
            <a:p>
              <a:pPr marL="342900" marR="0" lvl="0" indent="-227013" algn="just" defTabSz="914400" rtl="1" eaLnBrk="1" fontAlgn="auto" latinLnBrk="0" hangingPunct="1">
                <a:lnSpc>
                  <a:spcPct val="100000"/>
                </a:lnSpc>
                <a:spcBef>
                  <a:spcPts val="0"/>
                </a:spcBef>
                <a:spcAft>
                  <a:spcPts val="0"/>
                </a:spcAft>
                <a:buClrTx/>
                <a:buSzTx/>
                <a:buFont typeface="Wingdings" pitchFamily="2" charset="2"/>
                <a:buChar char="§"/>
                <a:tabLst>
                  <a:tab pos="566738" algn="l"/>
                </a:tabLst>
                <a:defRPr/>
              </a:pPr>
              <a:endParaRPr kumimoji="0" lang="en-GB" sz="1050" b="0" i="0" u="none" strike="noStrike" kern="1200" cap="none" spc="0" normalizeH="0" baseline="0" noProof="0">
                <a:ln>
                  <a:noFill/>
                </a:ln>
                <a:solidFill>
                  <a:prstClr val="black">
                    <a:lumMod val="75000"/>
                    <a:lumOff val="25000"/>
                  </a:prstClr>
                </a:solidFill>
                <a:effectLst/>
                <a:uLnTx/>
                <a:uFillTx/>
                <a:latin typeface="Calibri"/>
                <a:ea typeface="+mn-ea"/>
                <a:cs typeface="+mn-cs"/>
              </a:endParaRPr>
            </a:p>
          </p:txBody>
        </p:sp>
        <p:sp>
          <p:nvSpPr>
            <p:cNvPr id="17" name="Rounded Rectangle 28">
              <a:extLst>
                <a:ext uri="{FF2B5EF4-FFF2-40B4-BE49-F238E27FC236}">
                  <a16:creationId xmlns:a16="http://schemas.microsoft.com/office/drawing/2014/main" id="{E49CC4A5-ED5B-D402-AF73-D3E0AD3BB353}"/>
                </a:ext>
              </a:extLst>
            </p:cNvPr>
            <p:cNvSpPr/>
            <p:nvPr/>
          </p:nvSpPr>
          <p:spPr>
            <a:xfrm>
              <a:off x="413578" y="5390564"/>
              <a:ext cx="3058675" cy="999656"/>
            </a:xfrm>
            <a:prstGeom prst="roundRect">
              <a:avLst>
                <a:gd name="adj" fmla="val 0"/>
              </a:avLst>
            </a:prstGeom>
            <a:solidFill>
              <a:sysClr val="window" lastClr="FFFFFF">
                <a:lumMod val="85000"/>
                <a:alpha val="0"/>
              </a:sysClr>
            </a:solidFill>
            <a:ln w="12700" cap="flat" cmpd="sng" algn="ctr">
              <a:noFill/>
              <a:prstDash val="solid"/>
              <a:miter lim="800000"/>
            </a:ln>
            <a:effectLst/>
          </p:spPr>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70AD47">
                      <a:lumMod val="75000"/>
                    </a:srgbClr>
                  </a:solidFill>
                  <a:effectLst/>
                  <a:uLnTx/>
                  <a:uFillTx/>
                  <a:latin typeface="Calibri"/>
                  <a:ea typeface="+mn-ea"/>
                  <a:cs typeface="+mn-cs"/>
                </a:rPr>
                <a:t>Conformity Assessment Bodies</a:t>
              </a:r>
              <a:endParaRPr kumimoji="0" lang="tr-TR" sz="1000" b="1" i="0" u="none" strike="noStrike" kern="1200" cap="none" spc="0" normalizeH="0" baseline="0" noProof="0" dirty="0">
                <a:ln>
                  <a:noFill/>
                </a:ln>
                <a:solidFill>
                  <a:srgbClr val="70AD47">
                    <a:lumMod val="75000"/>
                  </a:srgbClr>
                </a:solidFill>
                <a:effectLst/>
                <a:uLnTx/>
                <a:uFillTx/>
                <a:latin typeface="Calibri"/>
                <a:ea typeface="+mn-ea"/>
                <a:cs typeface="+mn-cs"/>
              </a:endParaRPr>
            </a:p>
            <a:p>
              <a:pPr marL="0" marR="0" lvl="0" indent="0" algn="ctr" defTabSz="914400" rtl="1"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70AD47">
                      <a:lumMod val="75000"/>
                    </a:srgbClr>
                  </a:solidFill>
                  <a:effectLst/>
                  <a:uLnTx/>
                  <a:uFillTx/>
                  <a:latin typeface="Calibri"/>
                  <a:ea typeface="+mn-ea"/>
                  <a:cs typeface="+mn-cs"/>
                </a:rPr>
                <a:t> </a:t>
              </a:r>
              <a:endParaRPr kumimoji="0" lang="ar-SA" sz="1000" b="1" i="0" u="none" strike="noStrike" kern="1200" cap="none" spc="0" normalizeH="0" baseline="0" noProof="0" dirty="0">
                <a:ln>
                  <a:noFill/>
                </a:ln>
                <a:solidFill>
                  <a:srgbClr val="70AD47">
                    <a:lumMod val="75000"/>
                  </a:srgbClr>
                </a:solidFill>
                <a:effectLst/>
                <a:uLnTx/>
                <a:uFillTx/>
                <a:latin typeface="Calibri"/>
                <a:ea typeface="+mn-ea"/>
                <a:cs typeface="Arial" panose="020B0604020202020204"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prstClr val="black">
                      <a:lumMod val="65000"/>
                      <a:lumOff val="35000"/>
                    </a:prstClr>
                  </a:solidFill>
                  <a:effectLst/>
                  <a:uLnTx/>
                  <a:uFillTx/>
                  <a:latin typeface="Calibri"/>
                  <a:ea typeface="+mn-ea"/>
                  <a:cs typeface="+mn-cs"/>
                </a:rPr>
                <a:t>Apply for notification and accreditation from Member States wishing to operate in their markets.</a:t>
              </a:r>
              <a:endParaRPr kumimoji="0" lang="ar-SA" sz="1000" b="1" i="0" u="none" strike="noStrike" kern="1200" cap="none" spc="0" normalizeH="0" baseline="0" noProof="0" dirty="0">
                <a:ln>
                  <a:noFill/>
                </a:ln>
                <a:solidFill>
                  <a:srgbClr val="70AD47">
                    <a:lumMod val="75000"/>
                  </a:srgbClr>
                </a:solidFill>
                <a:effectLst/>
                <a:uLnTx/>
                <a:uFillTx/>
                <a:latin typeface="Calibri"/>
                <a:ea typeface="+mn-ea"/>
                <a:cs typeface="Arial" panose="020B0604020202020204" pitchFamily="34" charset="0"/>
              </a:endParaRPr>
            </a:p>
          </p:txBody>
        </p:sp>
      </p:grpSp>
      <p:grpSp>
        <p:nvGrpSpPr>
          <p:cNvPr id="18" name="مجموعة 3">
            <a:extLst>
              <a:ext uri="{FF2B5EF4-FFF2-40B4-BE49-F238E27FC236}">
                <a16:creationId xmlns:a16="http://schemas.microsoft.com/office/drawing/2014/main" id="{F29B5F45-3425-1335-81E8-DCE51AB56FC8}"/>
              </a:ext>
            </a:extLst>
          </p:cNvPr>
          <p:cNvGrpSpPr/>
          <p:nvPr/>
        </p:nvGrpSpPr>
        <p:grpSpPr>
          <a:xfrm>
            <a:off x="8193922" y="1280779"/>
            <a:ext cx="3998077" cy="5396246"/>
            <a:chOff x="5052123" y="672507"/>
            <a:chExt cx="4002154" cy="5141798"/>
          </a:xfrm>
        </p:grpSpPr>
        <p:grpSp>
          <p:nvGrpSpPr>
            <p:cNvPr id="19" name="مجموعة 1">
              <a:extLst>
                <a:ext uri="{FF2B5EF4-FFF2-40B4-BE49-F238E27FC236}">
                  <a16:creationId xmlns:a16="http://schemas.microsoft.com/office/drawing/2014/main" id="{65E16715-3850-BD24-D3F6-021FF4B64496}"/>
                </a:ext>
              </a:extLst>
            </p:cNvPr>
            <p:cNvGrpSpPr/>
            <p:nvPr/>
          </p:nvGrpSpPr>
          <p:grpSpPr>
            <a:xfrm>
              <a:off x="5052123" y="672507"/>
              <a:ext cx="4002154" cy="5141798"/>
              <a:chOff x="5052123" y="672507"/>
              <a:chExt cx="4002154" cy="5141798"/>
            </a:xfrm>
          </p:grpSpPr>
          <p:sp>
            <p:nvSpPr>
              <p:cNvPr id="27" name="Rectangle 38">
                <a:extLst>
                  <a:ext uri="{FF2B5EF4-FFF2-40B4-BE49-F238E27FC236}">
                    <a16:creationId xmlns:a16="http://schemas.microsoft.com/office/drawing/2014/main" id="{A7FA6246-0D15-9BCF-CD7D-F73C5FFCCE9E}"/>
                  </a:ext>
                </a:extLst>
              </p:cNvPr>
              <p:cNvSpPr/>
              <p:nvPr/>
            </p:nvSpPr>
            <p:spPr>
              <a:xfrm>
                <a:off x="5052123" y="672507"/>
                <a:ext cx="4002154" cy="5141798"/>
              </a:xfrm>
              <a:prstGeom prst="rect">
                <a:avLst/>
              </a:prstGeom>
              <a:gradFill rotWithShape="1">
                <a:gsLst>
                  <a:gs pos="0">
                    <a:srgbClr val="70AD47">
                      <a:lumMod val="110000"/>
                      <a:satMod val="105000"/>
                      <a:tint val="67000"/>
                    </a:srgbClr>
                  </a:gs>
                  <a:gs pos="50000">
                    <a:srgbClr val="70AD47">
                      <a:lumMod val="105000"/>
                      <a:satMod val="103000"/>
                      <a:tint val="73000"/>
                    </a:srgbClr>
                  </a:gs>
                  <a:gs pos="100000">
                    <a:srgbClr val="70AD47">
                      <a:lumMod val="105000"/>
                      <a:satMod val="109000"/>
                      <a:tint val="81000"/>
                    </a:srgbClr>
                  </a:gs>
                </a:gsLst>
                <a:lin ang="5400000" scaled="0"/>
              </a:gradFill>
              <a:ln w="6350" cap="flat" cmpd="sng" algn="ctr">
                <a:solidFill>
                  <a:srgbClr val="70AD47"/>
                </a:solidFill>
                <a:prstDash val="solid"/>
                <a:miter lim="800000"/>
              </a:ln>
              <a:effectLst/>
            </p:spPr>
            <p:txBody>
              <a:bodyPr rtlCol="0" anchor="ctr"/>
              <a:lstStyle/>
              <a:p>
                <a:pPr marL="342900" marR="0" lvl="0" indent="-227013" algn="just" defTabSz="914400" rtl="1" eaLnBrk="1" fontAlgn="auto" latinLnBrk="0" hangingPunct="1">
                  <a:lnSpc>
                    <a:spcPct val="100000"/>
                  </a:lnSpc>
                  <a:spcBef>
                    <a:spcPts val="0"/>
                  </a:spcBef>
                  <a:spcAft>
                    <a:spcPts val="0"/>
                  </a:spcAft>
                  <a:buClrTx/>
                  <a:buSzTx/>
                  <a:buFont typeface="Wingdings" pitchFamily="2" charset="2"/>
                  <a:buChar char="§"/>
                  <a:tabLst>
                    <a:tab pos="566738" algn="l"/>
                  </a:tabLst>
                  <a:defRPr/>
                </a:pPr>
                <a:endParaRPr kumimoji="0" lang="en-GB" sz="1200" b="0" i="0" u="none" strike="noStrike" kern="1200" cap="none" spc="0" normalizeH="0" baseline="0" noProof="0">
                  <a:ln>
                    <a:noFill/>
                  </a:ln>
                  <a:solidFill>
                    <a:prstClr val="black">
                      <a:lumMod val="75000"/>
                      <a:lumOff val="25000"/>
                    </a:prstClr>
                  </a:solidFill>
                  <a:effectLst/>
                  <a:uLnTx/>
                  <a:uFillTx/>
                  <a:latin typeface="Calibri"/>
                  <a:ea typeface="+mn-ea"/>
                  <a:cs typeface="+mn-cs"/>
                </a:endParaRPr>
              </a:p>
            </p:txBody>
          </p:sp>
          <p:grpSp>
            <p:nvGrpSpPr>
              <p:cNvPr id="28" name="مجموعة 16">
                <a:extLst>
                  <a:ext uri="{FF2B5EF4-FFF2-40B4-BE49-F238E27FC236}">
                    <a16:creationId xmlns:a16="http://schemas.microsoft.com/office/drawing/2014/main" id="{5C1C1D6E-B2A7-3529-113F-96AD5EBD8F21}"/>
                  </a:ext>
                </a:extLst>
              </p:cNvPr>
              <p:cNvGrpSpPr>
                <a:grpSpLocks noChangeAspect="1"/>
              </p:cNvGrpSpPr>
              <p:nvPr/>
            </p:nvGrpSpPr>
            <p:grpSpPr>
              <a:xfrm>
                <a:off x="5204832" y="1984713"/>
                <a:ext cx="3801372" cy="3743970"/>
                <a:chOff x="5723345" y="1787464"/>
                <a:chExt cx="4150645" cy="4087990"/>
              </a:xfrm>
            </p:grpSpPr>
            <p:grpSp>
              <p:nvGrpSpPr>
                <p:cNvPr id="29" name="Group 40">
                  <a:extLst>
                    <a:ext uri="{FF2B5EF4-FFF2-40B4-BE49-F238E27FC236}">
                      <a16:creationId xmlns:a16="http://schemas.microsoft.com/office/drawing/2014/main" id="{F5954588-45A9-ADE6-0499-D71E0A7857A3}"/>
                    </a:ext>
                  </a:extLst>
                </p:cNvPr>
                <p:cNvGrpSpPr/>
                <p:nvPr/>
              </p:nvGrpSpPr>
              <p:grpSpPr>
                <a:xfrm>
                  <a:off x="5833427" y="1787464"/>
                  <a:ext cx="4040563" cy="1299074"/>
                  <a:chOff x="5668283" y="2760414"/>
                  <a:chExt cx="4107298" cy="1299074"/>
                </a:xfrm>
              </p:grpSpPr>
              <p:sp>
                <p:nvSpPr>
                  <p:cNvPr id="37" name="Rectangle 50">
                    <a:extLst>
                      <a:ext uri="{FF2B5EF4-FFF2-40B4-BE49-F238E27FC236}">
                        <a16:creationId xmlns:a16="http://schemas.microsoft.com/office/drawing/2014/main" id="{2B3B18F2-8D06-BBF2-B605-0ED3366E606E}"/>
                      </a:ext>
                    </a:extLst>
                  </p:cNvPr>
                  <p:cNvSpPr/>
                  <p:nvPr/>
                </p:nvSpPr>
                <p:spPr>
                  <a:xfrm>
                    <a:off x="5668283" y="2760414"/>
                    <a:ext cx="4107298" cy="1299074"/>
                  </a:xfrm>
                  <a:prstGeom prst="rect">
                    <a:avLst/>
                  </a:prstGeom>
                  <a:solidFill>
                    <a:sysClr val="window" lastClr="FFFFFF">
                      <a:lumMod val="85000"/>
                    </a:sysClr>
                  </a:solidFill>
                  <a:ln w="12700" cap="flat" cmpd="sng" algn="ctr">
                    <a:noFill/>
                    <a:prstDash val="solid"/>
                    <a:miter lim="800000"/>
                  </a:ln>
                  <a:effectLst/>
                  <a:scene3d>
                    <a:camera prst="orthographicFront">
                      <a:rot lat="0" lon="0" rev="0"/>
                    </a:camera>
                    <a:lightRig rig="contrasting" dir="t">
                      <a:rot lat="0" lon="0" rev="7800000"/>
                    </a:lightRig>
                  </a:scene3d>
                  <a:sp3d/>
                </p:spPr>
                <p:txBody>
                  <a:bodyPr rtlCol="0" anchor="ctr"/>
                  <a:lstStyle/>
                  <a:p>
                    <a:pPr marL="342900" marR="0" lvl="0" indent="-227013" algn="just" defTabSz="914400" rtl="1" eaLnBrk="1" fontAlgn="auto" latinLnBrk="0" hangingPunct="1">
                      <a:lnSpc>
                        <a:spcPct val="100000"/>
                      </a:lnSpc>
                      <a:spcBef>
                        <a:spcPts val="0"/>
                      </a:spcBef>
                      <a:spcAft>
                        <a:spcPts val="0"/>
                      </a:spcAft>
                      <a:buClrTx/>
                      <a:buSzTx/>
                      <a:buFont typeface="Wingdings" pitchFamily="2" charset="2"/>
                      <a:buChar char="§"/>
                      <a:tabLst>
                        <a:tab pos="566738" algn="l"/>
                      </a:tabLst>
                      <a:defRPr/>
                    </a:pPr>
                    <a:endParaRPr kumimoji="0" lang="en-GB" sz="1200" b="0" i="0" u="none" strike="noStrike" kern="1200" cap="none" spc="0" normalizeH="0" baseline="0" noProof="0">
                      <a:ln>
                        <a:noFill/>
                      </a:ln>
                      <a:solidFill>
                        <a:prstClr val="black">
                          <a:lumMod val="75000"/>
                          <a:lumOff val="25000"/>
                        </a:prstClr>
                      </a:solidFill>
                      <a:effectLst/>
                      <a:uLnTx/>
                      <a:uFillTx/>
                      <a:latin typeface="Calibri"/>
                      <a:ea typeface="+mn-ea"/>
                      <a:cs typeface="+mn-cs"/>
                    </a:endParaRPr>
                  </a:p>
                </p:txBody>
              </p:sp>
              <p:sp>
                <p:nvSpPr>
                  <p:cNvPr id="38" name="Rounded Rectangle 51">
                    <a:extLst>
                      <a:ext uri="{FF2B5EF4-FFF2-40B4-BE49-F238E27FC236}">
                        <a16:creationId xmlns:a16="http://schemas.microsoft.com/office/drawing/2014/main" id="{A9A583D2-1DC1-8769-5B84-79B0A783861D}"/>
                      </a:ext>
                    </a:extLst>
                  </p:cNvPr>
                  <p:cNvSpPr/>
                  <p:nvPr/>
                </p:nvSpPr>
                <p:spPr>
                  <a:xfrm>
                    <a:off x="5678126" y="2869004"/>
                    <a:ext cx="2551089" cy="1151620"/>
                  </a:xfrm>
                  <a:prstGeom prst="roundRect">
                    <a:avLst/>
                  </a:prstGeom>
                  <a:solidFill>
                    <a:sysClr val="window" lastClr="FFFFFF">
                      <a:lumMod val="85000"/>
                      <a:alpha val="0"/>
                    </a:sysClr>
                  </a:solidFill>
                  <a:ln w="12700" cap="flat" cmpd="sng" algn="ctr">
                    <a:noFill/>
                    <a:prstDash val="solid"/>
                    <a:miter lim="800000"/>
                  </a:ln>
                  <a:effectLst/>
                </p:spPr>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70AD47">
                            <a:lumMod val="75000"/>
                          </a:srgbClr>
                        </a:solidFill>
                        <a:effectLst/>
                        <a:uLnTx/>
                        <a:uFillTx/>
                        <a:latin typeface="Calibri"/>
                        <a:ea typeface="+mn-ea"/>
                        <a:cs typeface="+mn-cs"/>
                      </a:rPr>
                      <a:t>Requirements</a:t>
                    </a:r>
                  </a:p>
                  <a:p>
                    <a:pPr marL="0" marR="0" lvl="0" indent="0" algn="ctr" defTabSz="914400" rtl="1"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70AD47">
                            <a:lumMod val="75000"/>
                          </a:srgbClr>
                        </a:solidFill>
                        <a:effectLst/>
                        <a:uLnTx/>
                        <a:uFillTx/>
                        <a:latin typeface="Calibri"/>
                        <a:ea typeface="+mn-ea"/>
                        <a:cs typeface="+mn-cs"/>
                      </a:rPr>
                      <a:t>for Halal Accreditation Bodies</a:t>
                    </a:r>
                  </a:p>
                  <a:p>
                    <a:pPr marL="0" marR="0" lvl="0" indent="0" algn="ctr" defTabSz="914400" rtl="1"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70AD47">
                            <a:lumMod val="75000"/>
                          </a:srgbClr>
                        </a:solidFill>
                        <a:effectLst/>
                        <a:uLnTx/>
                        <a:uFillTx/>
                        <a:latin typeface="Calibri"/>
                        <a:ea typeface="+mn-ea"/>
                        <a:cs typeface="+mn-cs"/>
                      </a:rPr>
                      <a:t>Accrediting Halal Conformity</a:t>
                    </a:r>
                  </a:p>
                  <a:p>
                    <a:pPr marL="0" marR="0" lvl="0" indent="0" algn="ctr" defTabSz="914400" rtl="1"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70AD47">
                            <a:lumMod val="75000"/>
                          </a:srgbClr>
                        </a:solidFill>
                        <a:effectLst/>
                        <a:uLnTx/>
                        <a:uFillTx/>
                        <a:latin typeface="Calibri"/>
                        <a:ea typeface="+mn-ea"/>
                        <a:cs typeface="+mn-cs"/>
                      </a:rPr>
                      <a:t>Assessment Bodies</a:t>
                    </a:r>
                    <a:endParaRPr kumimoji="0" lang="tr-TR" sz="1000" b="1" i="0" u="none" strike="noStrike" kern="1200" cap="none" spc="0" normalizeH="0" baseline="0" noProof="0" dirty="0">
                      <a:ln>
                        <a:noFill/>
                      </a:ln>
                      <a:solidFill>
                        <a:srgbClr val="70AD47">
                          <a:lumMod val="75000"/>
                        </a:srgbClr>
                      </a:solidFill>
                      <a:effectLst/>
                      <a:uLnTx/>
                      <a:uFillTx/>
                      <a:latin typeface="Calibri"/>
                      <a:ea typeface="+mn-ea"/>
                      <a:cs typeface="+mn-cs"/>
                    </a:endParaRPr>
                  </a:p>
                  <a:p>
                    <a:pPr marL="0" marR="0" lvl="0" indent="0" algn="ctr" defTabSz="914400" rtl="1"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1">
                        <a:ln>
                          <a:noFill/>
                        </a:ln>
                        <a:solidFill>
                          <a:prstClr val="black">
                            <a:lumMod val="65000"/>
                            <a:lumOff val="35000"/>
                          </a:prstClr>
                        </a:solidFill>
                        <a:effectLst/>
                        <a:uLnTx/>
                        <a:uFillTx/>
                        <a:latin typeface="Calibri"/>
                        <a:ea typeface="+mn-ea"/>
                        <a:cs typeface="+mn-cs"/>
                      </a:rPr>
                      <a:t>Specifies requirements for the competence, consistent operation and impartiality of accreditation bodies </a:t>
                    </a:r>
                    <a:endParaRPr kumimoji="0" lang="en-GB" sz="900" b="0" i="0" u="none" strike="noStrike" kern="1200" cap="none" spc="0" normalizeH="0" baseline="0" noProof="1">
                      <a:ln>
                        <a:noFill/>
                      </a:ln>
                      <a:solidFill>
                        <a:prstClr val="black">
                          <a:lumMod val="65000"/>
                          <a:lumOff val="35000"/>
                        </a:prstClr>
                      </a:solidFill>
                      <a:effectLst/>
                      <a:uLnTx/>
                      <a:uFillTx/>
                      <a:latin typeface="Calibri"/>
                      <a:ea typeface="+mn-ea"/>
                      <a:cs typeface="+mn-cs"/>
                    </a:endParaRPr>
                  </a:p>
                </p:txBody>
              </p:sp>
            </p:grpSp>
            <p:grpSp>
              <p:nvGrpSpPr>
                <p:cNvPr id="30" name="Group 41">
                  <a:extLst>
                    <a:ext uri="{FF2B5EF4-FFF2-40B4-BE49-F238E27FC236}">
                      <a16:creationId xmlns:a16="http://schemas.microsoft.com/office/drawing/2014/main" id="{488A8659-DADA-0269-6E9C-09B36B84148F}"/>
                    </a:ext>
                  </a:extLst>
                </p:cNvPr>
                <p:cNvGrpSpPr/>
                <p:nvPr/>
              </p:nvGrpSpPr>
              <p:grpSpPr>
                <a:xfrm>
                  <a:off x="5723345" y="3174086"/>
                  <a:ext cx="4150643" cy="1435963"/>
                  <a:chOff x="5679800" y="3918436"/>
                  <a:chExt cx="4150643" cy="1435963"/>
                </a:xfrm>
              </p:grpSpPr>
              <p:sp>
                <p:nvSpPr>
                  <p:cNvPr id="35" name="Rectangle 48">
                    <a:extLst>
                      <a:ext uri="{FF2B5EF4-FFF2-40B4-BE49-F238E27FC236}">
                        <a16:creationId xmlns:a16="http://schemas.microsoft.com/office/drawing/2014/main" id="{DF8C02A7-6A8C-016E-8A87-7C04422175EF}"/>
                      </a:ext>
                    </a:extLst>
                  </p:cNvPr>
                  <p:cNvSpPr/>
                  <p:nvPr/>
                </p:nvSpPr>
                <p:spPr>
                  <a:xfrm>
                    <a:off x="5789885" y="3918436"/>
                    <a:ext cx="4040558" cy="1435963"/>
                  </a:xfrm>
                  <a:prstGeom prst="rect">
                    <a:avLst/>
                  </a:prstGeom>
                  <a:solidFill>
                    <a:sysClr val="window" lastClr="FFFFFF">
                      <a:lumMod val="85000"/>
                    </a:sysClr>
                  </a:solidFill>
                  <a:ln w="12700" cap="flat" cmpd="sng" algn="ctr">
                    <a:noFill/>
                    <a:prstDash val="solid"/>
                    <a:miter lim="800000"/>
                  </a:ln>
                  <a:effectLst/>
                  <a:scene3d>
                    <a:camera prst="orthographicFront">
                      <a:rot lat="0" lon="0" rev="0"/>
                    </a:camera>
                    <a:lightRig rig="contrasting" dir="t">
                      <a:rot lat="0" lon="0" rev="7800000"/>
                    </a:lightRig>
                  </a:scene3d>
                  <a:sp3d/>
                </p:spPr>
                <p:txBody>
                  <a:bodyPr rtlCol="0" anchor="ctr"/>
                  <a:lstStyle/>
                  <a:p>
                    <a:pPr marL="342900" marR="0" lvl="0" indent="-227013" algn="r" defTabSz="914400" rtl="1" eaLnBrk="1" fontAlgn="auto" latinLnBrk="0" hangingPunct="1">
                      <a:lnSpc>
                        <a:spcPct val="100000"/>
                      </a:lnSpc>
                      <a:spcBef>
                        <a:spcPts val="0"/>
                      </a:spcBef>
                      <a:spcAft>
                        <a:spcPts val="0"/>
                      </a:spcAft>
                      <a:buClrTx/>
                      <a:buSzTx/>
                      <a:buFont typeface="Wingdings" pitchFamily="2" charset="2"/>
                      <a:buChar char="§"/>
                      <a:tabLst>
                        <a:tab pos="566738" algn="l"/>
                      </a:tabLst>
                      <a:defRPr/>
                    </a:pPr>
                    <a:endParaRPr kumimoji="0" lang="en-GB" sz="1200" b="0" i="0" u="none" strike="noStrike" kern="1200" cap="none" spc="0" normalizeH="0" baseline="0" noProof="0">
                      <a:ln>
                        <a:noFill/>
                      </a:ln>
                      <a:solidFill>
                        <a:prstClr val="black">
                          <a:lumMod val="75000"/>
                          <a:lumOff val="25000"/>
                        </a:prstClr>
                      </a:solidFill>
                      <a:effectLst/>
                      <a:uLnTx/>
                      <a:uFillTx/>
                      <a:latin typeface="Calibri"/>
                      <a:ea typeface="+mn-ea"/>
                      <a:cs typeface="+mn-cs"/>
                    </a:endParaRPr>
                  </a:p>
                </p:txBody>
              </p:sp>
              <p:sp>
                <p:nvSpPr>
                  <p:cNvPr id="36" name="Rounded Rectangle 49">
                    <a:extLst>
                      <a:ext uri="{FF2B5EF4-FFF2-40B4-BE49-F238E27FC236}">
                        <a16:creationId xmlns:a16="http://schemas.microsoft.com/office/drawing/2014/main" id="{D7D041C7-BD2D-83DE-9E82-B8F8A830CEE4}"/>
                      </a:ext>
                    </a:extLst>
                  </p:cNvPr>
                  <p:cNvSpPr/>
                  <p:nvPr/>
                </p:nvSpPr>
                <p:spPr>
                  <a:xfrm>
                    <a:off x="5679800" y="4130013"/>
                    <a:ext cx="2725406" cy="1097973"/>
                  </a:xfrm>
                  <a:prstGeom prst="roundRect">
                    <a:avLst/>
                  </a:prstGeom>
                  <a:solidFill>
                    <a:sysClr val="window" lastClr="FFFFFF">
                      <a:lumMod val="85000"/>
                      <a:alpha val="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a:ln>
                          <a:noFill/>
                        </a:ln>
                        <a:solidFill>
                          <a:srgbClr val="FF0000"/>
                        </a:solidFill>
                        <a:effectLst/>
                        <a:uLnTx/>
                        <a:uFillTx/>
                        <a:latin typeface="Calibri"/>
                        <a:ea typeface="+mn-ea"/>
                        <a:cs typeface="+mn-cs"/>
                      </a:rPr>
                      <a:t>Requirements</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a:ln>
                          <a:noFill/>
                        </a:ln>
                        <a:solidFill>
                          <a:srgbClr val="FF0000"/>
                        </a:solidFill>
                        <a:effectLst/>
                        <a:uLnTx/>
                        <a:uFillTx/>
                        <a:latin typeface="Calibri"/>
                        <a:ea typeface="+mn-ea"/>
                        <a:cs typeface="+mn-cs"/>
                      </a:rPr>
                      <a:t>for Bodies Providing Halal Certification </a:t>
                    </a:r>
                  </a:p>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SA" sz="900" b="1" i="0" u="none" strike="noStrike" kern="1200" cap="none" spc="0" normalizeH="0" baseline="0" noProof="0" dirty="0">
                      <a:ln>
                        <a:noFill/>
                      </a:ln>
                      <a:solidFill>
                        <a:srgbClr val="FF0000"/>
                      </a:solidFill>
                      <a:effectLst/>
                      <a:uLnTx/>
                      <a:uFillTx/>
                      <a:latin typeface="Calibri"/>
                      <a:ea typeface="+mn-ea"/>
                      <a:cs typeface="Arial" panose="020B0604020202020204" pitchFamily="34" charset="0"/>
                    </a:endParaRPr>
                  </a:p>
                  <a:p>
                    <a:pPr marL="0" marR="0" lvl="0" indent="0" algn="ctr" defTabSz="914400" rtl="1" eaLnBrk="1" fontAlgn="auto" latinLnBrk="0" hangingPunct="1">
                      <a:lnSpc>
                        <a:spcPct val="100000"/>
                      </a:lnSpc>
                      <a:spcBef>
                        <a:spcPts val="0"/>
                      </a:spcBef>
                      <a:spcAft>
                        <a:spcPts val="0"/>
                      </a:spcAft>
                      <a:buClrTx/>
                      <a:buSzTx/>
                      <a:buFontTx/>
                      <a:buNone/>
                      <a:tabLst/>
                      <a:defRPr/>
                    </a:pPr>
                    <a:r>
                      <a:rPr kumimoji="0" lang="tr-TR" sz="1000" b="0" i="0" u="none" strike="noStrike" kern="1200" cap="none" spc="0" normalizeH="0" baseline="0" noProof="1">
                        <a:ln>
                          <a:noFill/>
                        </a:ln>
                        <a:solidFill>
                          <a:prstClr val="black">
                            <a:lumMod val="65000"/>
                            <a:lumOff val="35000"/>
                          </a:prstClr>
                        </a:solidFill>
                        <a:effectLst/>
                        <a:uLnTx/>
                        <a:uFillTx/>
                        <a:latin typeface="Calibri"/>
                        <a:ea typeface="+mn-ea"/>
                        <a:cs typeface="+mn-cs"/>
                      </a:rPr>
                      <a:t>S</a:t>
                    </a:r>
                    <a:r>
                      <a:rPr kumimoji="0" lang="en-US" sz="1000" b="0" i="0" u="none" strike="noStrike" kern="1200" cap="none" spc="0" normalizeH="0" baseline="0" noProof="1">
                        <a:ln>
                          <a:noFill/>
                        </a:ln>
                        <a:solidFill>
                          <a:prstClr val="black">
                            <a:lumMod val="65000"/>
                            <a:lumOff val="35000"/>
                          </a:prstClr>
                        </a:solidFill>
                        <a:effectLst/>
                        <a:uLnTx/>
                        <a:uFillTx/>
                        <a:latin typeface="Calibri"/>
                        <a:ea typeface="+mn-ea"/>
                        <a:cs typeface="+mn-cs"/>
                      </a:rPr>
                      <a:t>pecifies the rules that the halal certification bodies shall satisfy and the requirements for the execution of halal certification activities.</a:t>
                    </a:r>
                    <a:endParaRPr kumimoji="0" lang="ar-SA" sz="1000" b="0" i="0" u="none" strike="noStrike" kern="1200" cap="none" spc="0" normalizeH="0" baseline="0" noProof="1">
                      <a:ln>
                        <a:noFill/>
                      </a:ln>
                      <a:solidFill>
                        <a:prstClr val="black">
                          <a:lumMod val="65000"/>
                          <a:lumOff val="35000"/>
                        </a:prstClr>
                      </a:solidFill>
                      <a:effectLst/>
                      <a:uLnTx/>
                      <a:uFillTx/>
                      <a:latin typeface="Calibri"/>
                      <a:ea typeface="+mn-ea"/>
                      <a:cs typeface="Arial" panose="020B0604020202020204" pitchFamily="34" charset="0"/>
                    </a:endParaRPr>
                  </a:p>
                </p:txBody>
              </p:sp>
            </p:grpSp>
            <p:grpSp>
              <p:nvGrpSpPr>
                <p:cNvPr id="31" name="Group 42">
                  <a:extLst>
                    <a:ext uri="{FF2B5EF4-FFF2-40B4-BE49-F238E27FC236}">
                      <a16:creationId xmlns:a16="http://schemas.microsoft.com/office/drawing/2014/main" id="{71167FC1-7385-11C6-8D27-B1AE7D13436F}"/>
                    </a:ext>
                  </a:extLst>
                </p:cNvPr>
                <p:cNvGrpSpPr/>
                <p:nvPr/>
              </p:nvGrpSpPr>
              <p:grpSpPr>
                <a:xfrm>
                  <a:off x="5723345" y="4766455"/>
                  <a:ext cx="4150643" cy="1108999"/>
                  <a:chOff x="5688509" y="5231405"/>
                  <a:chExt cx="4150643" cy="1108999"/>
                </a:xfrm>
              </p:grpSpPr>
              <p:sp>
                <p:nvSpPr>
                  <p:cNvPr id="33" name="Rectangle 46">
                    <a:extLst>
                      <a:ext uri="{FF2B5EF4-FFF2-40B4-BE49-F238E27FC236}">
                        <a16:creationId xmlns:a16="http://schemas.microsoft.com/office/drawing/2014/main" id="{9FA84AE9-60AE-4856-F8BA-EEC48DE8E134}"/>
                      </a:ext>
                    </a:extLst>
                  </p:cNvPr>
                  <p:cNvSpPr/>
                  <p:nvPr/>
                </p:nvSpPr>
                <p:spPr>
                  <a:xfrm>
                    <a:off x="5798595" y="5231405"/>
                    <a:ext cx="4040557" cy="1108999"/>
                  </a:xfrm>
                  <a:prstGeom prst="rect">
                    <a:avLst/>
                  </a:prstGeom>
                  <a:solidFill>
                    <a:sysClr val="window" lastClr="FFFFFF">
                      <a:lumMod val="85000"/>
                    </a:sysClr>
                  </a:solidFill>
                  <a:ln w="12700" cap="flat" cmpd="sng" algn="ctr">
                    <a:noFill/>
                    <a:prstDash val="solid"/>
                    <a:miter lim="800000"/>
                  </a:ln>
                  <a:effectLst/>
                  <a:scene3d>
                    <a:camera prst="orthographicFront">
                      <a:rot lat="0" lon="0" rev="0"/>
                    </a:camera>
                    <a:lightRig rig="contrasting" dir="t">
                      <a:rot lat="0" lon="0" rev="7800000"/>
                    </a:lightRig>
                  </a:scene3d>
                  <a:sp3d/>
                </p:spPr>
                <p:txBody>
                  <a:bodyPr rtlCol="0" anchor="ctr"/>
                  <a:lstStyle/>
                  <a:p>
                    <a:pPr marL="342900" marR="0" lvl="0" indent="-227013" algn="just" defTabSz="914400" rtl="1" eaLnBrk="1" fontAlgn="auto" latinLnBrk="0" hangingPunct="1">
                      <a:lnSpc>
                        <a:spcPct val="100000"/>
                      </a:lnSpc>
                      <a:spcBef>
                        <a:spcPts val="0"/>
                      </a:spcBef>
                      <a:spcAft>
                        <a:spcPts val="0"/>
                      </a:spcAft>
                      <a:buClrTx/>
                      <a:buSzTx/>
                      <a:buFont typeface="Wingdings" pitchFamily="2" charset="2"/>
                      <a:buChar char="§"/>
                      <a:tabLst>
                        <a:tab pos="566738" algn="l"/>
                      </a:tabLst>
                      <a:defRPr/>
                    </a:pPr>
                    <a:endParaRPr kumimoji="0" lang="en-GB" sz="1200" b="0" i="0" u="none" strike="noStrike" kern="1200" cap="none" spc="0" normalizeH="0" baseline="0" noProof="0">
                      <a:ln>
                        <a:noFill/>
                      </a:ln>
                      <a:solidFill>
                        <a:prstClr val="black">
                          <a:lumMod val="75000"/>
                          <a:lumOff val="25000"/>
                        </a:prstClr>
                      </a:solidFill>
                      <a:effectLst/>
                      <a:uLnTx/>
                      <a:uFillTx/>
                      <a:latin typeface="Calibri"/>
                      <a:ea typeface="+mn-ea"/>
                      <a:cs typeface="+mn-cs"/>
                    </a:endParaRPr>
                  </a:p>
                </p:txBody>
              </p:sp>
              <p:sp>
                <p:nvSpPr>
                  <p:cNvPr id="34" name="Rounded Rectangle 47">
                    <a:extLst>
                      <a:ext uri="{FF2B5EF4-FFF2-40B4-BE49-F238E27FC236}">
                        <a16:creationId xmlns:a16="http://schemas.microsoft.com/office/drawing/2014/main" id="{15B21537-E88F-839F-4380-8779B2698024}"/>
                      </a:ext>
                    </a:extLst>
                  </p:cNvPr>
                  <p:cNvSpPr/>
                  <p:nvPr/>
                </p:nvSpPr>
                <p:spPr>
                  <a:xfrm>
                    <a:off x="5688509" y="5302006"/>
                    <a:ext cx="2484512" cy="1008205"/>
                  </a:xfrm>
                  <a:prstGeom prst="roundRect">
                    <a:avLst/>
                  </a:prstGeom>
                  <a:solidFill>
                    <a:sysClr val="window" lastClr="FFFFFF">
                      <a:lumMod val="85000"/>
                      <a:alpha val="0"/>
                    </a:sysClr>
                  </a:solidFill>
                  <a:ln w="12700" cap="flat" cmpd="sng" algn="ctr">
                    <a:noFill/>
                    <a:prstDash val="solid"/>
                    <a:miter lim="800000"/>
                  </a:ln>
                  <a:effectLst/>
                </p:spPr>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a:ln>
                          <a:noFill/>
                        </a:ln>
                        <a:solidFill>
                          <a:srgbClr val="FFC000">
                            <a:lumMod val="75000"/>
                          </a:srgbClr>
                        </a:solidFill>
                        <a:effectLst/>
                        <a:uLnTx/>
                        <a:uFillTx/>
                        <a:latin typeface="Calibri"/>
                        <a:ea typeface="+mn-ea"/>
                        <a:cs typeface="+mn-cs"/>
                      </a:rPr>
                      <a:t>Producers and Manufacturers</a:t>
                    </a:r>
                    <a:endParaRPr kumimoji="0" lang="ar-SA" sz="900" b="1" i="0" u="none" strike="noStrike" kern="1200" cap="none" spc="0" normalizeH="0" baseline="0" noProof="0" dirty="0">
                      <a:ln>
                        <a:noFill/>
                      </a:ln>
                      <a:solidFill>
                        <a:srgbClr val="FFC000">
                          <a:lumMod val="75000"/>
                        </a:srgbClr>
                      </a:solidFill>
                      <a:effectLst/>
                      <a:uLnTx/>
                      <a:uFillTx/>
                      <a:latin typeface="Calibri"/>
                      <a:ea typeface="+mn-ea"/>
                      <a:cs typeface="Arial" panose="020B0604020202020204" pitchFamily="34" charset="0"/>
                    </a:endParaRPr>
                  </a:p>
                  <a:p>
                    <a:pPr marL="0" marR="0" lvl="0" indent="0" algn="ctr" defTabSz="914400" rtl="1" eaLnBrk="1" fontAlgn="auto" latinLnBrk="0" hangingPunct="1">
                      <a:lnSpc>
                        <a:spcPts val="1300"/>
                      </a:lnSpc>
                      <a:spcBef>
                        <a:spcPts val="0"/>
                      </a:spcBef>
                      <a:spcAft>
                        <a:spcPts val="0"/>
                      </a:spcAft>
                      <a:buClrTx/>
                      <a:buSzTx/>
                      <a:buFontTx/>
                      <a:buNone/>
                      <a:tabLst/>
                      <a:defRPr/>
                    </a:pPr>
                    <a:endParaRPr kumimoji="0" lang="ar-SA" sz="900" b="1" i="0" u="none" strike="noStrike" kern="1200" cap="none" spc="0" normalizeH="0" baseline="0" noProof="0" dirty="0">
                      <a:ln>
                        <a:noFill/>
                      </a:ln>
                      <a:solidFill>
                        <a:srgbClr val="FFC000">
                          <a:lumMod val="75000"/>
                        </a:srgbClr>
                      </a:solidFill>
                      <a:effectLst/>
                      <a:uLnTx/>
                      <a:uFillTx/>
                      <a:latin typeface="Calibri"/>
                      <a:ea typeface="+mn-ea"/>
                      <a:cs typeface="Arial" panose="020B0604020202020204"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1">
                        <a:ln>
                          <a:noFill/>
                        </a:ln>
                        <a:solidFill>
                          <a:prstClr val="black">
                            <a:lumMod val="65000"/>
                            <a:lumOff val="35000"/>
                          </a:prstClr>
                        </a:solidFill>
                        <a:effectLst/>
                        <a:uLnTx/>
                        <a:uFillTx/>
                        <a:latin typeface="Calibri"/>
                        <a:ea typeface="+mn-ea"/>
                        <a:cs typeface="+mn-cs"/>
                      </a:rPr>
                      <a:t>OIC/SMIIC standards</a:t>
                    </a:r>
                    <a:r>
                      <a:rPr kumimoji="0" lang="ar-SA" sz="800" b="0" i="0" u="none" strike="noStrike" kern="1200" cap="none" spc="0" normalizeH="0" baseline="0" noProof="1">
                        <a:ln>
                          <a:noFill/>
                        </a:ln>
                        <a:solidFill>
                          <a:prstClr val="black">
                            <a:lumMod val="65000"/>
                            <a:lumOff val="35000"/>
                          </a:prstClr>
                        </a:solidFill>
                        <a:effectLst/>
                        <a:uLnTx/>
                        <a:uFillTx/>
                        <a:latin typeface="Calibri"/>
                        <a:ea typeface="+mn-ea"/>
                        <a:cs typeface="Arial" panose="020B0604020202020204" pitchFamily="34" charset="0"/>
                      </a:rPr>
                      <a:t> </a:t>
                    </a:r>
                    <a:r>
                      <a:rPr kumimoji="0" lang="en-US" sz="800" b="0" i="0" u="none" strike="noStrike" kern="1200" cap="none" spc="0" normalizeH="0" baseline="0" noProof="1">
                        <a:ln>
                          <a:noFill/>
                        </a:ln>
                        <a:solidFill>
                          <a:prstClr val="black">
                            <a:lumMod val="65000"/>
                            <a:lumOff val="35000"/>
                          </a:prstClr>
                        </a:solidFill>
                        <a:effectLst/>
                        <a:uLnTx/>
                        <a:uFillTx/>
                        <a:latin typeface="Calibri"/>
                        <a:ea typeface="+mn-ea"/>
                        <a:cs typeface="+mn-cs"/>
                      </a:rPr>
                      <a:t>halal relate</a:t>
                    </a:r>
                    <a:r>
                      <a:rPr kumimoji="0" lang="tr-TR" sz="800" b="0" i="0" u="none" strike="noStrike" kern="1200" cap="none" spc="0" normalizeH="0" baseline="0" noProof="1">
                        <a:ln>
                          <a:noFill/>
                        </a:ln>
                        <a:solidFill>
                          <a:prstClr val="black">
                            <a:lumMod val="65000"/>
                            <a:lumOff val="35000"/>
                          </a:prstClr>
                        </a:solidFill>
                        <a:effectLst/>
                        <a:uLnTx/>
                        <a:uFillTx/>
                        <a:latin typeface="Calibri"/>
                        <a:ea typeface="+mn-ea"/>
                        <a:cs typeface="+mn-cs"/>
                      </a:rPr>
                      <a:t>d</a:t>
                    </a:r>
                    <a:r>
                      <a:rPr kumimoji="0" lang="en-US" sz="800" b="0" i="0" u="none" strike="noStrike" kern="1200" cap="none" spc="0" normalizeH="0" baseline="0" noProof="1">
                        <a:ln>
                          <a:noFill/>
                        </a:ln>
                        <a:solidFill>
                          <a:prstClr val="black">
                            <a:lumMod val="65000"/>
                            <a:lumOff val="35000"/>
                          </a:prstClr>
                        </a:solidFill>
                        <a:effectLst/>
                        <a:uLnTx/>
                        <a:uFillTx/>
                        <a:latin typeface="Calibri"/>
                        <a:ea typeface="+mn-ea"/>
                        <a:cs typeface="+mn-cs"/>
                      </a:rPr>
                      <a:t> to product / and services</a:t>
                    </a:r>
                    <a:endParaRPr kumimoji="0" lang="ar-SA" sz="800" b="0" i="0" u="none" strike="noStrike" kern="1200" cap="none" spc="0" normalizeH="0" baseline="0" noProof="1">
                      <a:ln>
                        <a:noFill/>
                      </a:ln>
                      <a:solidFill>
                        <a:prstClr val="black">
                          <a:lumMod val="65000"/>
                          <a:lumOff val="35000"/>
                        </a:prstClr>
                      </a:solidFill>
                      <a:effectLst/>
                      <a:uLnTx/>
                      <a:uFillTx/>
                      <a:latin typeface="Calibri"/>
                      <a:ea typeface="+mn-ea"/>
                      <a:cs typeface="Arial" panose="020B0604020202020204" pitchFamily="34" charset="0"/>
                    </a:endParaRPr>
                  </a:p>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1">
                      <a:ln>
                        <a:noFill/>
                      </a:ln>
                      <a:solidFill>
                        <a:prstClr val="black">
                          <a:lumMod val="65000"/>
                          <a:lumOff val="35000"/>
                        </a:prstClr>
                      </a:solidFill>
                      <a:effectLst/>
                      <a:uLnTx/>
                      <a:uFillTx/>
                      <a:latin typeface="Calibri"/>
                      <a:ea typeface="+mn-ea"/>
                      <a:cs typeface="+mn-cs"/>
                    </a:endParaRPr>
                  </a:p>
                </p:txBody>
              </p:sp>
            </p:grpSp>
            <p:sp>
              <p:nvSpPr>
                <p:cNvPr id="32" name="Rectangle 43">
                  <a:extLst>
                    <a:ext uri="{FF2B5EF4-FFF2-40B4-BE49-F238E27FC236}">
                      <a16:creationId xmlns:a16="http://schemas.microsoft.com/office/drawing/2014/main" id="{7FB2AECF-ADC5-B014-5F1F-BB1728EA41C3}"/>
                    </a:ext>
                  </a:extLst>
                </p:cNvPr>
                <p:cNvSpPr/>
                <p:nvPr/>
              </p:nvSpPr>
              <p:spPr>
                <a:xfrm>
                  <a:off x="8448751" y="5520927"/>
                  <a:ext cx="1123428" cy="240158"/>
                </a:xfrm>
                <a:prstGeom prst="rect">
                  <a:avLst/>
                </a:prstGeom>
                <a:solidFill>
                  <a:sysClr val="window" lastClr="FFFFFF"/>
                </a:solidFill>
                <a:ln w="12700" cap="flat" cmpd="sng" algn="ctr">
                  <a:solidFill>
                    <a:srgbClr val="FFC000"/>
                  </a:solidFill>
                  <a:prstDash val="solid"/>
                  <a:miter lim="800000"/>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de-DE" sz="900" b="1" i="0" u="none" strike="noStrike" kern="1200" cap="none" spc="0" normalizeH="0" baseline="0" noProof="0" dirty="0">
                      <a:ln>
                        <a:noFill/>
                      </a:ln>
                      <a:solidFill>
                        <a:prstClr val="black"/>
                      </a:solidFill>
                      <a:effectLst/>
                      <a:uLnTx/>
                      <a:uFillTx/>
                      <a:latin typeface="Calibri"/>
                      <a:ea typeface="+mn-ea"/>
                      <a:cs typeface="+mn-cs"/>
                    </a:rPr>
                    <a:t>OIC/SMII</a:t>
                  </a:r>
                  <a:r>
                    <a:rPr kumimoji="0" lang="tr-TR" sz="900" b="1" i="0" u="none" strike="noStrike" kern="1200" cap="none" spc="0" normalizeH="0" baseline="0" noProof="0" dirty="0">
                      <a:ln>
                        <a:noFill/>
                      </a:ln>
                      <a:solidFill>
                        <a:prstClr val="black"/>
                      </a:solidFill>
                      <a:effectLst/>
                      <a:uLnTx/>
                      <a:uFillTx/>
                      <a:latin typeface="Calibri"/>
                      <a:ea typeface="+mn-ea"/>
                      <a:cs typeface="+mn-cs"/>
                    </a:rPr>
                    <a:t>C</a:t>
                  </a:r>
                  <a:r>
                    <a:rPr kumimoji="0" lang="de-DE" sz="900" b="1" i="0" u="none" strike="noStrike" kern="1200" cap="none" spc="0" normalizeH="0" baseline="0" noProof="0" dirty="0">
                      <a:ln>
                        <a:noFill/>
                      </a:ln>
                      <a:solidFill>
                        <a:prstClr val="black"/>
                      </a:solidFill>
                      <a:effectLst/>
                      <a:uLnTx/>
                      <a:uFillTx/>
                      <a:latin typeface="Calibri"/>
                      <a:ea typeface="+mn-ea"/>
                      <a:cs typeface="+mn-cs"/>
                    </a:rPr>
                    <a:t> </a:t>
                  </a:r>
                  <a:r>
                    <a:rPr kumimoji="0" lang="tr-TR" sz="900" b="1" i="0" u="none" strike="noStrike" kern="1200" cap="none" spc="0" normalizeH="0" baseline="0" noProof="0" dirty="0">
                      <a:ln>
                        <a:noFill/>
                      </a:ln>
                      <a:solidFill>
                        <a:prstClr val="black"/>
                      </a:solidFill>
                      <a:effectLst/>
                      <a:uLnTx/>
                      <a:uFillTx/>
                      <a:latin typeface="Calibri"/>
                      <a:ea typeface="+mn-ea"/>
                      <a:cs typeface="+mn-cs"/>
                    </a:rPr>
                    <a:t>4</a:t>
                  </a:r>
                  <a:r>
                    <a:rPr kumimoji="0" lang="de-DE" sz="900" b="1" i="0" u="none" strike="noStrike" kern="1200" cap="none" spc="0" normalizeH="0" baseline="0" noProof="0" dirty="0">
                      <a:ln>
                        <a:noFill/>
                      </a:ln>
                      <a:solidFill>
                        <a:prstClr val="black"/>
                      </a:solidFill>
                      <a:effectLst/>
                      <a:uLnTx/>
                      <a:uFillTx/>
                      <a:latin typeface="Calibri"/>
                      <a:ea typeface="+mn-ea"/>
                      <a:cs typeface="+mn-cs"/>
                    </a:rPr>
                    <a:t>:201</a:t>
                  </a:r>
                  <a:r>
                    <a:rPr kumimoji="0" lang="tr-TR" sz="900" b="1" i="0" u="none" strike="noStrike" kern="1200" cap="none" spc="0" normalizeH="0" baseline="0" noProof="0" dirty="0">
                      <a:ln>
                        <a:noFill/>
                      </a:ln>
                      <a:solidFill>
                        <a:prstClr val="black"/>
                      </a:solidFill>
                      <a:effectLst/>
                      <a:uLnTx/>
                      <a:uFillTx/>
                      <a:latin typeface="Calibri"/>
                      <a:ea typeface="+mn-ea"/>
                      <a:cs typeface="+mn-cs"/>
                    </a:rPr>
                    <a:t>8</a:t>
                  </a:r>
                  <a:endParaRPr kumimoji="0" lang="en-US" sz="900" b="0" i="0" u="none" strike="noStrike" kern="1200" cap="none" spc="0" normalizeH="0" baseline="0" noProof="0" dirty="0">
                    <a:ln>
                      <a:noFill/>
                    </a:ln>
                    <a:solidFill>
                      <a:prstClr val="black"/>
                    </a:solidFill>
                    <a:effectLst/>
                    <a:uLnTx/>
                    <a:uFillTx/>
                    <a:latin typeface="Calibri"/>
                    <a:ea typeface="+mn-ea"/>
                    <a:cs typeface="+mn-cs"/>
                  </a:endParaRPr>
                </a:p>
              </p:txBody>
            </p:sp>
          </p:grpSp>
        </p:grpSp>
        <p:sp>
          <p:nvSpPr>
            <p:cNvPr id="20" name="TextBox 31">
              <a:extLst>
                <a:ext uri="{FF2B5EF4-FFF2-40B4-BE49-F238E27FC236}">
                  <a16:creationId xmlns:a16="http://schemas.microsoft.com/office/drawing/2014/main" id="{7353D863-6EE9-0E17-FBA9-FD47CCAD7F8C}"/>
                </a:ext>
              </a:extLst>
            </p:cNvPr>
            <p:cNvSpPr txBox="1"/>
            <p:nvPr/>
          </p:nvSpPr>
          <p:spPr>
            <a:xfrm>
              <a:off x="5133970" y="1355211"/>
              <a:ext cx="3666534" cy="293264"/>
            </a:xfrm>
            <a:prstGeom prst="rect">
              <a:avLst/>
            </a:prstGeom>
            <a:gradFill rotWithShape="1">
              <a:gsLst>
                <a:gs pos="0">
                  <a:srgbClr val="FFC000">
                    <a:lumMod val="110000"/>
                    <a:satMod val="105000"/>
                    <a:tint val="67000"/>
                  </a:srgbClr>
                </a:gs>
                <a:gs pos="50000">
                  <a:srgbClr val="FFC000">
                    <a:lumMod val="105000"/>
                    <a:satMod val="103000"/>
                    <a:tint val="73000"/>
                  </a:srgbClr>
                </a:gs>
                <a:gs pos="100000">
                  <a:srgbClr val="FFC000">
                    <a:lumMod val="105000"/>
                    <a:satMod val="109000"/>
                    <a:tint val="81000"/>
                  </a:srgbClr>
                </a:gs>
              </a:gsLst>
              <a:lin ang="5400000" scaled="0"/>
            </a:gradFill>
            <a:ln w="6350" cap="flat" cmpd="sng" algn="ctr">
              <a:solidFill>
                <a:srgbClr val="FFC000"/>
              </a:solidFill>
              <a:prstDash val="solid"/>
              <a:miter lim="800000"/>
            </a:ln>
            <a:effectLst/>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tr-TR" sz="1400" b="0" i="0" u="none" strike="noStrike" kern="1200" cap="none" spc="0" normalizeH="0" baseline="0" noProof="0" dirty="0" err="1">
                  <a:ln>
                    <a:noFill/>
                  </a:ln>
                  <a:solidFill>
                    <a:srgbClr val="000000"/>
                  </a:solidFill>
                  <a:effectLst/>
                  <a:uLnTx/>
                  <a:uFill>
                    <a:solidFill>
                      <a:srgbClr val="000000"/>
                    </a:solidFill>
                  </a:uFill>
                  <a:latin typeface="Calibri"/>
                  <a:ea typeface="+mn-ea"/>
                  <a:cs typeface="Simplified Arabic"/>
                </a:rPr>
                <a:t>Develop</a:t>
              </a:r>
              <a:r>
                <a:rPr kumimoji="0" lang="en-US" sz="1400" b="0" i="0" u="none" strike="noStrike" kern="1200" cap="none" spc="0" normalizeH="0" baseline="0" noProof="0" dirty="0">
                  <a:ln>
                    <a:noFill/>
                  </a:ln>
                  <a:solidFill>
                    <a:srgbClr val="000000"/>
                  </a:solidFill>
                  <a:effectLst/>
                  <a:uLnTx/>
                  <a:uFill>
                    <a:solidFill>
                      <a:srgbClr val="000000"/>
                    </a:solidFill>
                  </a:uFill>
                  <a:latin typeface="Calibri"/>
                  <a:ea typeface="+mn-ea"/>
                  <a:cs typeface="Simplified Arabic"/>
                </a:rPr>
                <a:t> OIC/SMIIC standards</a:t>
              </a:r>
              <a:endParaRPr kumimoji="0" lang="ar-SA" sz="14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Calibri"/>
                <a:ea typeface="+mn-ea"/>
                <a:cs typeface="Arial" panose="020B0604020202020204" pitchFamily="34" charset="0"/>
              </a:endParaRPr>
            </a:p>
          </p:txBody>
        </p:sp>
        <p:sp>
          <p:nvSpPr>
            <p:cNvPr id="21" name="Rectangle 32">
              <a:extLst>
                <a:ext uri="{FF2B5EF4-FFF2-40B4-BE49-F238E27FC236}">
                  <a16:creationId xmlns:a16="http://schemas.microsoft.com/office/drawing/2014/main" id="{89B66B13-8D1A-11EF-80F0-5B84C941C0E1}"/>
                </a:ext>
              </a:extLst>
            </p:cNvPr>
            <p:cNvSpPr/>
            <p:nvPr/>
          </p:nvSpPr>
          <p:spPr>
            <a:xfrm>
              <a:off x="7903392" y="2117987"/>
              <a:ext cx="821896" cy="249274"/>
            </a:xfrm>
            <a:prstGeom prst="rect">
              <a:avLst/>
            </a:prstGeom>
            <a:solidFill>
              <a:sysClr val="window" lastClr="FFFFFF"/>
            </a:solidFill>
            <a:ln w="12700" cap="flat" cmpd="sng" algn="ctr">
              <a:solidFill>
                <a:srgbClr val="70AD47"/>
              </a:solidFill>
              <a:prstDash val="solid"/>
              <a:miter lim="800000"/>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de-DE" sz="1100" b="1" i="0" u="none" strike="noStrike" kern="1200" cap="none" spc="0" normalizeH="0" baseline="0" noProof="0" dirty="0">
                  <a:ln>
                    <a:noFill/>
                  </a:ln>
                  <a:solidFill>
                    <a:prstClr val="black"/>
                  </a:solidFill>
                  <a:effectLst/>
                  <a:uLnTx/>
                  <a:uFillTx/>
                  <a:latin typeface="Calibri"/>
                  <a:ea typeface="+mn-ea"/>
                  <a:cs typeface="+mn-cs"/>
                </a:rPr>
                <a:t>SMIIC</a:t>
              </a:r>
              <a:r>
                <a:rPr kumimoji="0" lang="tr-TR" sz="1100" b="1" i="0" u="none" strike="noStrike" kern="1200" cap="none" spc="0" normalizeH="0" baseline="0" noProof="0" dirty="0">
                  <a:ln>
                    <a:noFill/>
                  </a:ln>
                  <a:solidFill>
                    <a:prstClr val="black"/>
                  </a:solidFill>
                  <a:effectLst/>
                  <a:uLnTx/>
                  <a:uFillTx/>
                  <a:latin typeface="Calibri"/>
                  <a:ea typeface="+mn-ea"/>
                  <a:cs typeface="+mn-cs"/>
                </a:rPr>
                <a:t>/C</a:t>
              </a:r>
              <a:r>
                <a:rPr kumimoji="0" lang="de-DE" sz="1100" b="1" i="0" u="none" strike="noStrike" kern="1200" cap="none" spc="0" normalizeH="0" baseline="0" noProof="0" dirty="0">
                  <a:ln>
                    <a:noFill/>
                  </a:ln>
                  <a:solidFill>
                    <a:prstClr val="black"/>
                  </a:solidFill>
                  <a:effectLst/>
                  <a:uLnTx/>
                  <a:uFillTx/>
                  <a:latin typeface="Calibri"/>
                  <a:ea typeface="+mn-ea"/>
                  <a:cs typeface="+mn-cs"/>
                </a:rPr>
                <a:t>C</a:t>
              </a:r>
              <a:r>
                <a:rPr kumimoji="0" lang="tr-TR" sz="1100" b="1" i="0" u="none" strike="noStrike" kern="1200" cap="none" spc="0" normalizeH="0" baseline="0" noProof="0" dirty="0">
                  <a:ln>
                    <a:noFill/>
                  </a:ln>
                  <a:solidFill>
                    <a:prstClr val="black"/>
                  </a:solidFill>
                  <a:effectLst/>
                  <a:uLnTx/>
                  <a:uFillTx/>
                  <a:latin typeface="Calibri"/>
                  <a:ea typeface="+mn-ea"/>
                  <a:cs typeface="+mn-cs"/>
                </a:rPr>
                <a:t>A</a:t>
              </a:r>
              <a:endParaRPr kumimoji="0" lang="en-US" sz="1100" b="0" i="0" u="none" strike="noStrike" kern="1200" cap="none" spc="0" normalizeH="0" baseline="0" noProof="0" dirty="0">
                <a:ln>
                  <a:noFill/>
                </a:ln>
                <a:solidFill>
                  <a:prstClr val="black"/>
                </a:solidFill>
                <a:effectLst/>
                <a:uLnTx/>
                <a:uFillTx/>
                <a:latin typeface="Calibri"/>
                <a:ea typeface="+mn-ea"/>
                <a:cs typeface="+mn-cs"/>
              </a:endParaRPr>
            </a:p>
          </p:txBody>
        </p:sp>
        <p:sp>
          <p:nvSpPr>
            <p:cNvPr id="22" name="Rectangle 33">
              <a:extLst>
                <a:ext uri="{FF2B5EF4-FFF2-40B4-BE49-F238E27FC236}">
                  <a16:creationId xmlns:a16="http://schemas.microsoft.com/office/drawing/2014/main" id="{91CF67E4-07F1-4A58-C300-10C8AD00EDEC}"/>
                </a:ext>
              </a:extLst>
            </p:cNvPr>
            <p:cNvSpPr/>
            <p:nvPr/>
          </p:nvSpPr>
          <p:spPr>
            <a:xfrm>
              <a:off x="7859494" y="3350384"/>
              <a:ext cx="821896" cy="249274"/>
            </a:xfrm>
            <a:prstGeom prst="rect">
              <a:avLst/>
            </a:prstGeom>
            <a:solidFill>
              <a:sysClr val="window" lastClr="FFFFFF"/>
            </a:solidFill>
            <a:ln w="12700" cap="flat" cmpd="sng" algn="ctr">
              <a:solidFill>
                <a:srgbClr val="70AD47"/>
              </a:solidFill>
              <a:prstDash val="solid"/>
              <a:miter lim="800000"/>
            </a:ln>
            <a:effectLst/>
          </p:spPr>
          <p:txBody>
            <a:bodyPr wrap="non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de-DE" sz="1100" b="1" i="0" u="none" strike="noStrike" kern="1200" cap="none" spc="0" normalizeH="0" baseline="0" noProof="0" dirty="0">
                  <a:ln>
                    <a:noFill/>
                  </a:ln>
                  <a:solidFill>
                    <a:prstClr val="black"/>
                  </a:solidFill>
                  <a:effectLst/>
                  <a:uLnTx/>
                  <a:uFillTx/>
                  <a:latin typeface="Calibri"/>
                  <a:ea typeface="+mn-ea"/>
                  <a:cs typeface="+mn-cs"/>
                </a:rPr>
                <a:t>SMIIC</a:t>
              </a:r>
              <a:r>
                <a:rPr kumimoji="0" lang="tr-TR" sz="1100" b="1" i="0" u="none" strike="noStrike" kern="1200" cap="none" spc="0" normalizeH="0" baseline="0" noProof="0" dirty="0">
                  <a:ln>
                    <a:noFill/>
                  </a:ln>
                  <a:solidFill>
                    <a:prstClr val="black"/>
                  </a:solidFill>
                  <a:effectLst/>
                  <a:uLnTx/>
                  <a:uFillTx/>
                  <a:latin typeface="Calibri"/>
                  <a:ea typeface="+mn-ea"/>
                  <a:cs typeface="+mn-cs"/>
                </a:rPr>
                <a:t>/C</a:t>
              </a:r>
              <a:r>
                <a:rPr kumimoji="0" lang="de-DE" sz="1100" b="1" i="0" u="none" strike="noStrike" kern="1200" cap="none" spc="0" normalizeH="0" baseline="0" noProof="0" dirty="0">
                  <a:ln>
                    <a:noFill/>
                  </a:ln>
                  <a:solidFill>
                    <a:prstClr val="black"/>
                  </a:solidFill>
                  <a:effectLst/>
                  <a:uLnTx/>
                  <a:uFillTx/>
                  <a:latin typeface="Calibri"/>
                  <a:ea typeface="+mn-ea"/>
                  <a:cs typeface="+mn-cs"/>
                </a:rPr>
                <a:t>CA</a:t>
              </a:r>
              <a:endParaRPr kumimoji="0" lang="en-US" sz="1100" b="0" i="0" u="none" strike="noStrike" kern="1200" cap="none" spc="0" normalizeH="0" baseline="0" noProof="0" dirty="0">
                <a:ln>
                  <a:noFill/>
                </a:ln>
                <a:solidFill>
                  <a:prstClr val="black"/>
                </a:solidFill>
                <a:effectLst/>
                <a:uLnTx/>
                <a:uFillTx/>
                <a:latin typeface="Calibri"/>
                <a:ea typeface="+mn-ea"/>
                <a:cs typeface="+mn-cs"/>
              </a:endParaRPr>
            </a:p>
          </p:txBody>
        </p:sp>
        <p:sp>
          <p:nvSpPr>
            <p:cNvPr id="23" name="Rectangle 34">
              <a:extLst>
                <a:ext uri="{FF2B5EF4-FFF2-40B4-BE49-F238E27FC236}">
                  <a16:creationId xmlns:a16="http://schemas.microsoft.com/office/drawing/2014/main" id="{AA0BB940-D3A9-4328-D691-3417FEF9CA87}"/>
                </a:ext>
              </a:extLst>
            </p:cNvPr>
            <p:cNvSpPr/>
            <p:nvPr/>
          </p:nvSpPr>
          <p:spPr>
            <a:xfrm>
              <a:off x="7846448" y="4743843"/>
              <a:ext cx="759315" cy="249274"/>
            </a:xfrm>
            <a:prstGeom prst="rect">
              <a:avLst/>
            </a:prstGeom>
            <a:solidFill>
              <a:sysClr val="window" lastClr="FFFFFF"/>
            </a:solidFill>
            <a:ln w="12700" cap="flat" cmpd="sng" algn="ctr">
              <a:solidFill>
                <a:srgbClr val="70AD47"/>
              </a:solidFill>
              <a:prstDash val="solid"/>
              <a:miter lim="800000"/>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de-DE" sz="1100" b="1" i="0" u="none" strike="noStrike" kern="1200" cap="none" spc="0" normalizeH="0" baseline="0" noProof="0" dirty="0">
                  <a:ln>
                    <a:noFill/>
                  </a:ln>
                  <a:solidFill>
                    <a:prstClr val="black"/>
                  </a:solidFill>
                  <a:effectLst/>
                  <a:uLnTx/>
                  <a:uFillTx/>
                  <a:latin typeface="Calibri"/>
                  <a:ea typeface="+mn-ea"/>
                  <a:cs typeface="+mn-cs"/>
                </a:rPr>
                <a:t>SMIIC</a:t>
              </a:r>
              <a:r>
                <a:rPr kumimoji="0" lang="tr-TR" sz="1100" b="1" i="0" u="none" strike="noStrike" kern="1200" cap="none" spc="0" normalizeH="0" baseline="0" noProof="0" dirty="0">
                  <a:ln>
                    <a:noFill/>
                  </a:ln>
                  <a:solidFill>
                    <a:prstClr val="black"/>
                  </a:solidFill>
                  <a:effectLst/>
                  <a:uLnTx/>
                  <a:uFillTx/>
                  <a:latin typeface="Calibri"/>
                  <a:ea typeface="+mn-ea"/>
                  <a:cs typeface="+mn-cs"/>
                </a:rPr>
                <a:t> </a:t>
              </a:r>
              <a:r>
                <a:rPr kumimoji="0" lang="tr-TR" sz="1100" b="1" i="0" u="none" strike="noStrike" kern="1200" cap="none" spc="0" normalizeH="0" baseline="0" noProof="0" dirty="0" err="1">
                  <a:ln>
                    <a:noFill/>
                  </a:ln>
                  <a:solidFill>
                    <a:prstClr val="black"/>
                  </a:solidFill>
                  <a:effectLst/>
                  <a:uLnTx/>
                  <a:uFillTx/>
                  <a:latin typeface="Calibri"/>
                  <a:ea typeface="+mn-ea"/>
                  <a:cs typeface="+mn-cs"/>
                </a:rPr>
                <a:t>TCs</a:t>
              </a:r>
              <a:endParaRPr kumimoji="0" lang="en-US" sz="1100" b="0" i="0" u="none" strike="noStrike" kern="1200" cap="none" spc="0" normalizeH="0" baseline="0" noProof="0" dirty="0">
                <a:ln>
                  <a:noFill/>
                </a:ln>
                <a:solidFill>
                  <a:prstClr val="black"/>
                </a:solidFill>
                <a:effectLst/>
                <a:uLnTx/>
                <a:uFillTx/>
                <a:latin typeface="Calibri"/>
                <a:ea typeface="+mn-ea"/>
                <a:cs typeface="+mn-cs"/>
              </a:endParaRPr>
            </a:p>
          </p:txBody>
        </p:sp>
        <p:sp>
          <p:nvSpPr>
            <p:cNvPr id="24" name="Rectangle 35">
              <a:extLst>
                <a:ext uri="{FF2B5EF4-FFF2-40B4-BE49-F238E27FC236}">
                  <a16:creationId xmlns:a16="http://schemas.microsoft.com/office/drawing/2014/main" id="{B71B338B-42FC-1D1B-70A6-5EF83A146CD0}"/>
                </a:ext>
              </a:extLst>
            </p:cNvPr>
            <p:cNvSpPr/>
            <p:nvPr/>
          </p:nvSpPr>
          <p:spPr>
            <a:xfrm>
              <a:off x="7669760" y="2605295"/>
              <a:ext cx="1226264" cy="249274"/>
            </a:xfrm>
            <a:prstGeom prst="rect">
              <a:avLst/>
            </a:prstGeom>
            <a:solidFill>
              <a:sysClr val="window" lastClr="FFFFFF"/>
            </a:solidFill>
            <a:ln w="12700" cap="flat" cmpd="sng" algn="ctr">
              <a:solidFill>
                <a:srgbClr val="70AD47"/>
              </a:solidFill>
              <a:prstDash val="solid"/>
              <a:miter lim="800000"/>
            </a:ln>
            <a:effectLst/>
          </p:spPr>
          <p:txBody>
            <a:bodyPr wrap="non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de-DE" sz="1100" b="1" i="0" u="none" strike="noStrike" kern="1200" cap="none" spc="0" normalizeH="0" baseline="0" noProof="0" dirty="0">
                  <a:ln>
                    <a:noFill/>
                  </a:ln>
                  <a:solidFill>
                    <a:prstClr val="black"/>
                  </a:solidFill>
                  <a:effectLst/>
                  <a:uLnTx/>
                  <a:uFillTx/>
                  <a:latin typeface="Calibri"/>
                  <a:ea typeface="+mn-ea"/>
                  <a:cs typeface="+mn-cs"/>
                </a:rPr>
                <a:t>OIC/SMIIC 3:201</a:t>
              </a:r>
              <a:r>
                <a:rPr kumimoji="0" lang="tr-TR" sz="1100" b="1" i="0" u="none" strike="noStrike" kern="1200" cap="none" spc="0" normalizeH="0" baseline="0" noProof="0" dirty="0">
                  <a:ln>
                    <a:noFill/>
                  </a:ln>
                  <a:solidFill>
                    <a:prstClr val="black"/>
                  </a:solidFill>
                  <a:effectLst/>
                  <a:uLnTx/>
                  <a:uFillTx/>
                  <a:latin typeface="Calibri"/>
                  <a:ea typeface="+mn-ea"/>
                  <a:cs typeface="+mn-cs"/>
                </a:rPr>
                <a:t>9</a:t>
              </a:r>
              <a:endParaRPr kumimoji="0" lang="en-US" sz="1100" b="0" i="0" u="none" strike="noStrike" kern="1200" cap="none" spc="0" normalizeH="0" baseline="0" noProof="0" dirty="0">
                <a:ln>
                  <a:noFill/>
                </a:ln>
                <a:solidFill>
                  <a:prstClr val="black"/>
                </a:solidFill>
                <a:effectLst/>
                <a:uLnTx/>
                <a:uFillTx/>
                <a:latin typeface="Calibri"/>
                <a:ea typeface="+mn-ea"/>
                <a:cs typeface="+mn-cs"/>
              </a:endParaRPr>
            </a:p>
          </p:txBody>
        </p:sp>
        <p:sp>
          <p:nvSpPr>
            <p:cNvPr id="25" name="Rectangle 36">
              <a:extLst>
                <a:ext uri="{FF2B5EF4-FFF2-40B4-BE49-F238E27FC236}">
                  <a16:creationId xmlns:a16="http://schemas.microsoft.com/office/drawing/2014/main" id="{59DAE336-158C-471B-6ADF-7E969133AB8C}"/>
                </a:ext>
              </a:extLst>
            </p:cNvPr>
            <p:cNvSpPr/>
            <p:nvPr/>
          </p:nvSpPr>
          <p:spPr>
            <a:xfrm>
              <a:off x="7711791" y="3948260"/>
              <a:ext cx="1226264" cy="249274"/>
            </a:xfrm>
            <a:prstGeom prst="rect">
              <a:avLst/>
            </a:prstGeom>
            <a:solidFill>
              <a:sysClr val="window" lastClr="FFFFFF"/>
            </a:solidFill>
            <a:ln w="12700" cap="flat" cmpd="sng" algn="ctr">
              <a:solidFill>
                <a:srgbClr val="70AD47"/>
              </a:solidFill>
              <a:prstDash val="solid"/>
              <a:miter lim="800000"/>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de-DE" sz="1100" b="1" i="0" u="none" strike="noStrike" kern="1200" cap="none" spc="0" normalizeH="0" baseline="0" noProof="0" dirty="0">
                  <a:ln>
                    <a:noFill/>
                  </a:ln>
                  <a:solidFill>
                    <a:prstClr val="black"/>
                  </a:solidFill>
                  <a:effectLst/>
                  <a:uLnTx/>
                  <a:uFillTx/>
                  <a:latin typeface="Calibri"/>
                  <a:ea typeface="+mn-ea"/>
                  <a:cs typeface="+mn-cs"/>
                </a:rPr>
                <a:t>OIC/SMII</a:t>
              </a:r>
              <a:r>
                <a:rPr kumimoji="0" lang="tr-TR" sz="1100" b="1" i="0" u="none" strike="noStrike" kern="1200" cap="none" spc="0" normalizeH="0" baseline="0" noProof="0" dirty="0">
                  <a:ln>
                    <a:noFill/>
                  </a:ln>
                  <a:solidFill>
                    <a:prstClr val="black"/>
                  </a:solidFill>
                  <a:effectLst/>
                  <a:uLnTx/>
                  <a:uFillTx/>
                  <a:latin typeface="Calibri"/>
                  <a:ea typeface="+mn-ea"/>
                  <a:cs typeface="+mn-cs"/>
                </a:rPr>
                <a:t>C</a:t>
              </a:r>
              <a:r>
                <a:rPr kumimoji="0" lang="de-DE" sz="1100" b="1" i="0" u="none" strike="noStrike" kern="1200" cap="none" spc="0" normalizeH="0" baseline="0" noProof="0" dirty="0">
                  <a:ln>
                    <a:noFill/>
                  </a:ln>
                  <a:solidFill>
                    <a:prstClr val="black"/>
                  </a:solidFill>
                  <a:effectLst/>
                  <a:uLnTx/>
                  <a:uFillTx/>
                  <a:latin typeface="Calibri"/>
                  <a:ea typeface="+mn-ea"/>
                  <a:cs typeface="+mn-cs"/>
                </a:rPr>
                <a:t> 2:201</a:t>
              </a:r>
              <a:r>
                <a:rPr kumimoji="0" lang="tr-TR" sz="1100" b="1" i="0" u="none" strike="noStrike" kern="1200" cap="none" spc="0" normalizeH="0" baseline="0" noProof="0" dirty="0">
                  <a:ln>
                    <a:noFill/>
                  </a:ln>
                  <a:solidFill>
                    <a:prstClr val="black"/>
                  </a:solidFill>
                  <a:effectLst/>
                  <a:uLnTx/>
                  <a:uFillTx/>
                  <a:latin typeface="Calibri"/>
                  <a:ea typeface="+mn-ea"/>
                  <a:cs typeface="+mn-cs"/>
                </a:rPr>
                <a:t>9</a:t>
              </a:r>
              <a:endParaRPr kumimoji="0" lang="en-US" sz="1100" b="0" i="0" u="none" strike="noStrike" kern="1200" cap="none" spc="0" normalizeH="0" baseline="0" noProof="0" dirty="0">
                <a:ln>
                  <a:noFill/>
                </a:ln>
                <a:solidFill>
                  <a:prstClr val="black"/>
                </a:solidFill>
                <a:effectLst/>
                <a:uLnTx/>
                <a:uFillTx/>
                <a:latin typeface="Calibri"/>
                <a:ea typeface="+mn-ea"/>
                <a:cs typeface="+mn-cs"/>
              </a:endParaRPr>
            </a:p>
          </p:txBody>
        </p:sp>
        <p:sp>
          <p:nvSpPr>
            <p:cNvPr id="26" name="Rectangle 37">
              <a:extLst>
                <a:ext uri="{FF2B5EF4-FFF2-40B4-BE49-F238E27FC236}">
                  <a16:creationId xmlns:a16="http://schemas.microsoft.com/office/drawing/2014/main" id="{9B9F25B8-7883-C00A-106C-495A3700250D}"/>
                </a:ext>
              </a:extLst>
            </p:cNvPr>
            <p:cNvSpPr/>
            <p:nvPr/>
          </p:nvSpPr>
          <p:spPr>
            <a:xfrm>
              <a:off x="7612974" y="5064739"/>
              <a:ext cx="1226264" cy="249274"/>
            </a:xfrm>
            <a:prstGeom prst="rect">
              <a:avLst/>
            </a:prstGeom>
            <a:solidFill>
              <a:sysClr val="window" lastClr="FFFFFF"/>
            </a:solidFill>
            <a:ln w="12700" cap="flat" cmpd="sng" algn="ctr">
              <a:solidFill>
                <a:srgbClr val="70AD47"/>
              </a:solidFill>
              <a:prstDash val="solid"/>
              <a:miter lim="800000"/>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de-DE" sz="1100" b="1" i="0" u="none" strike="noStrike" kern="1200" cap="none" spc="0" normalizeH="0" baseline="0" noProof="0" dirty="0">
                  <a:ln>
                    <a:noFill/>
                  </a:ln>
                  <a:solidFill>
                    <a:prstClr val="black"/>
                  </a:solidFill>
                  <a:effectLst/>
                  <a:uLnTx/>
                  <a:uFillTx/>
                  <a:latin typeface="Calibri"/>
                  <a:ea typeface="+mn-ea"/>
                  <a:cs typeface="+mn-cs"/>
                </a:rPr>
                <a:t>OIC/SMII</a:t>
              </a:r>
              <a:r>
                <a:rPr kumimoji="0" lang="tr-TR" sz="1100" b="1" i="0" u="none" strike="noStrike" kern="1200" cap="none" spc="0" normalizeH="0" baseline="0" noProof="0" dirty="0">
                  <a:ln>
                    <a:noFill/>
                  </a:ln>
                  <a:solidFill>
                    <a:prstClr val="black"/>
                  </a:solidFill>
                  <a:effectLst/>
                  <a:uLnTx/>
                  <a:uFillTx/>
                  <a:latin typeface="Calibri"/>
                  <a:ea typeface="+mn-ea"/>
                  <a:cs typeface="+mn-cs"/>
                </a:rPr>
                <a:t>C</a:t>
              </a:r>
              <a:r>
                <a:rPr kumimoji="0" lang="de-DE" sz="1100" b="1" i="0" u="none" strike="noStrike" kern="1200" cap="none" spc="0" normalizeH="0" baseline="0" noProof="0" dirty="0">
                  <a:ln>
                    <a:noFill/>
                  </a:ln>
                  <a:solidFill>
                    <a:prstClr val="black"/>
                  </a:solidFill>
                  <a:effectLst/>
                  <a:uLnTx/>
                  <a:uFillTx/>
                  <a:latin typeface="Calibri"/>
                  <a:ea typeface="+mn-ea"/>
                  <a:cs typeface="+mn-cs"/>
                </a:rPr>
                <a:t> 1:201</a:t>
              </a:r>
              <a:r>
                <a:rPr kumimoji="0" lang="tr-TR" sz="1100" b="1" i="0" u="none" strike="noStrike" kern="1200" cap="none" spc="0" normalizeH="0" baseline="0" noProof="0" dirty="0">
                  <a:ln>
                    <a:noFill/>
                  </a:ln>
                  <a:solidFill>
                    <a:prstClr val="black"/>
                  </a:solidFill>
                  <a:effectLst/>
                  <a:uLnTx/>
                  <a:uFillTx/>
                  <a:latin typeface="Calibri"/>
                  <a:ea typeface="+mn-ea"/>
                  <a:cs typeface="+mn-cs"/>
                </a:rPr>
                <a:t>9</a:t>
              </a:r>
              <a:endParaRPr kumimoji="0" lang="en-US" sz="1100" b="0" i="0" u="none" strike="noStrike" kern="1200" cap="none" spc="0" normalizeH="0" baseline="0" noProof="0" dirty="0">
                <a:ln>
                  <a:noFill/>
                </a:ln>
                <a:solidFill>
                  <a:prstClr val="black"/>
                </a:solidFill>
                <a:effectLst/>
                <a:uLnTx/>
                <a:uFillTx/>
                <a:latin typeface="Calibri"/>
                <a:ea typeface="+mn-ea"/>
                <a:cs typeface="+mn-cs"/>
              </a:endParaRPr>
            </a:p>
          </p:txBody>
        </p:sp>
      </p:grpSp>
      <p:sp>
        <p:nvSpPr>
          <p:cNvPr id="39" name="TextBox 52">
            <a:extLst>
              <a:ext uri="{FF2B5EF4-FFF2-40B4-BE49-F238E27FC236}">
                <a16:creationId xmlns:a16="http://schemas.microsoft.com/office/drawing/2014/main" id="{B398AA99-0843-4C34-78D4-08C62B173501}"/>
              </a:ext>
            </a:extLst>
          </p:cNvPr>
          <p:cNvSpPr txBox="1"/>
          <p:nvPr/>
        </p:nvSpPr>
        <p:spPr>
          <a:xfrm>
            <a:off x="8193923" y="1317944"/>
            <a:ext cx="3754531" cy="584775"/>
          </a:xfrm>
          <a:prstGeom prst="rect">
            <a:avLst/>
          </a:prstGeom>
          <a:solidFill>
            <a:sysClr val="window" lastClr="FFFFFF"/>
          </a:solidFill>
          <a:ln w="12700" cap="flat" cmpd="sng" algn="ctr">
            <a:solidFill>
              <a:srgbClr val="70AD47"/>
            </a:solidFill>
            <a:prstDash val="solid"/>
            <a:miter lim="800000"/>
          </a:ln>
          <a:effectLst/>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dirty="0">
              <a:ln>
                <a:noFill/>
              </a:ln>
              <a:solidFill>
                <a:srgbClr val="C00000"/>
              </a:solidFill>
              <a:effectLst>
                <a:outerShdw blurRad="38100" dist="38100" dir="2700000" algn="tl">
                  <a:srgbClr val="000000">
                    <a:alpha val="43137"/>
                  </a:srgbClr>
                </a:outerShdw>
              </a:effectLst>
              <a:uLnTx/>
              <a:uFillTx/>
              <a:latin typeface="Calibri"/>
              <a:ea typeface="+mn-ea"/>
              <a:cs typeface="+mn-cs"/>
            </a:endParaRPr>
          </a:p>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SA" sz="1600" b="1" i="0" u="none" strike="noStrike" kern="1200" cap="none" spc="0" normalizeH="0" baseline="0" noProof="0" dirty="0">
              <a:ln>
                <a:noFill/>
              </a:ln>
              <a:solidFill>
                <a:srgbClr val="C00000"/>
              </a:solidFill>
              <a:effectLst>
                <a:outerShdw blurRad="38100" dist="38100" dir="2700000" algn="tl">
                  <a:srgbClr val="000000">
                    <a:alpha val="43137"/>
                  </a:srgbClr>
                </a:outerShdw>
              </a:effectLst>
              <a:uLnTx/>
              <a:uFillTx/>
              <a:latin typeface="Calibri"/>
              <a:ea typeface="+mn-ea"/>
              <a:cs typeface="Arial" panose="020B0604020202020204" pitchFamily="34" charset="0"/>
            </a:endParaRPr>
          </a:p>
        </p:txBody>
      </p:sp>
      <p:sp>
        <p:nvSpPr>
          <p:cNvPr id="40" name="Rectangle 1">
            <a:extLst>
              <a:ext uri="{FF2B5EF4-FFF2-40B4-BE49-F238E27FC236}">
                <a16:creationId xmlns:a16="http://schemas.microsoft.com/office/drawing/2014/main" id="{E9375269-C90D-8415-223B-460CE0E81566}"/>
              </a:ext>
            </a:extLst>
          </p:cNvPr>
          <p:cNvSpPr/>
          <p:nvPr/>
        </p:nvSpPr>
        <p:spPr>
          <a:xfrm>
            <a:off x="6086795" y="1888927"/>
            <a:ext cx="887284" cy="400110"/>
          </a:xfrm>
          <a:prstGeom prst="rect">
            <a:avLst/>
          </a:prstGeom>
        </p:spPr>
        <p:txBody>
          <a:bodyPr wrap="square">
            <a:spAutoFit/>
          </a:bodyPr>
          <a:lstStyle/>
          <a:p>
            <a:pPr marL="0" marR="0" lvl="0" indent="0" defTabSz="914400" rtl="1" eaLnBrk="1" fontAlgn="auto" latinLnBrk="0" hangingPunct="1">
              <a:lnSpc>
                <a:spcPts val="1200"/>
              </a:lnSpc>
              <a:spcBef>
                <a:spcPts val="0"/>
              </a:spcBef>
              <a:spcAft>
                <a:spcPts val="0"/>
              </a:spcAft>
              <a:buClrTx/>
              <a:buSzTx/>
              <a:buFontTx/>
              <a:buNone/>
              <a:tabLst/>
              <a:defRPr/>
            </a:pPr>
            <a:r>
              <a:rPr kumimoji="0" lang="en-US" sz="1000" b="1" i="0" u="none" strike="noStrike" kern="1200" cap="none" spc="0" normalizeH="0" baseline="0" noProof="0" dirty="0">
                <a:ln>
                  <a:noFill/>
                </a:ln>
                <a:solidFill>
                  <a:prstClr val="black"/>
                </a:solidFill>
                <a:effectLst/>
                <a:uLnTx/>
                <a:uFillTx/>
              </a:rPr>
              <a:t>Mutual Recognition </a:t>
            </a:r>
            <a:endParaRPr kumimoji="0" lang="ar-SA" sz="1000" b="0" i="0" u="none" strike="noStrike" kern="1200" cap="none" spc="0" normalizeH="0" baseline="0" noProof="0" dirty="0">
              <a:ln>
                <a:noFill/>
              </a:ln>
              <a:solidFill>
                <a:prstClr val="black"/>
              </a:solidFill>
              <a:effectLst/>
              <a:uLnTx/>
              <a:uFillTx/>
              <a:cs typeface="Arial" panose="020B0604020202020204" pitchFamily="34" charset="0"/>
            </a:endParaRPr>
          </a:p>
        </p:txBody>
      </p:sp>
      <p:sp>
        <p:nvSpPr>
          <p:cNvPr id="41" name="Rectangle 2">
            <a:extLst>
              <a:ext uri="{FF2B5EF4-FFF2-40B4-BE49-F238E27FC236}">
                <a16:creationId xmlns:a16="http://schemas.microsoft.com/office/drawing/2014/main" id="{59F78007-3DBE-6628-A53F-0A1608B3FED0}"/>
              </a:ext>
            </a:extLst>
          </p:cNvPr>
          <p:cNvSpPr/>
          <p:nvPr/>
        </p:nvSpPr>
        <p:spPr>
          <a:xfrm rot="20440086">
            <a:off x="5889775" y="2550348"/>
            <a:ext cx="1281323" cy="769441"/>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tr-TR" sz="1100" b="1" i="0" u="none" strike="noStrike" kern="1200" cap="none" spc="0" normalizeH="0" baseline="0" noProof="0" dirty="0">
                <a:ln>
                  <a:noFill/>
                </a:ln>
                <a:solidFill>
                  <a:prstClr val="black"/>
                </a:solidFill>
                <a:effectLst/>
                <a:uLnTx/>
                <a:uFillTx/>
              </a:rPr>
              <a:t>C</a:t>
            </a:r>
            <a:r>
              <a:rPr kumimoji="0" lang="en-US" sz="1100" b="1" i="0" u="none" strike="noStrike" kern="1200" cap="none" spc="0" normalizeH="0" baseline="0" noProof="0" dirty="0" err="1">
                <a:ln>
                  <a:noFill/>
                </a:ln>
                <a:solidFill>
                  <a:prstClr val="black"/>
                </a:solidFill>
                <a:effectLst/>
                <a:uLnTx/>
                <a:uFillTx/>
              </a:rPr>
              <a:t>ompetent</a:t>
            </a:r>
            <a:r>
              <a:rPr kumimoji="0" lang="en-US" sz="1100" b="1" i="0" u="none" strike="noStrike" kern="1200" cap="none" spc="0" normalizeH="0" baseline="0" noProof="0" dirty="0">
                <a:ln>
                  <a:noFill/>
                </a:ln>
                <a:solidFill>
                  <a:prstClr val="black"/>
                </a:solidFill>
                <a:effectLst/>
                <a:uLnTx/>
                <a:uFillTx/>
              </a:rPr>
              <a:t> </a:t>
            </a:r>
            <a:endParaRPr kumimoji="0" lang="ar-SA" sz="1100" b="1" i="0" u="none" strike="noStrike" kern="1200" cap="none" spc="0" normalizeH="0" baseline="0" noProof="0" dirty="0">
              <a:ln>
                <a:noFill/>
              </a:ln>
              <a:solidFill>
                <a:prstClr val="black"/>
              </a:solidFill>
              <a:effectLst/>
              <a:uLnTx/>
              <a:uFillTx/>
              <a:cs typeface="Arial" panose="020B0604020202020204" pitchFamily="34" charset="0"/>
            </a:endParaRPr>
          </a:p>
          <a:p>
            <a:pPr marL="0" marR="0" lvl="0" indent="0" algn="ctr" defTabSz="914400" rtl="1"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a:ln>
                  <a:noFill/>
                </a:ln>
                <a:solidFill>
                  <a:prstClr val="black"/>
                </a:solidFill>
                <a:effectLst/>
                <a:uLnTx/>
                <a:uFillTx/>
              </a:rPr>
              <a:t>Conformity Assessment Bodies</a:t>
            </a:r>
            <a:endParaRPr kumimoji="0" lang="ar-SA" sz="1100" b="1" i="0" u="none" strike="noStrike" kern="1200" cap="none" spc="0" normalizeH="0" baseline="0" noProof="0" dirty="0">
              <a:ln>
                <a:noFill/>
              </a:ln>
              <a:solidFill>
                <a:prstClr val="black"/>
              </a:solidFill>
              <a:effectLst/>
              <a:uLnTx/>
              <a:uFillTx/>
              <a:cs typeface="Arial" panose="020B0604020202020204" pitchFamily="34" charset="0"/>
            </a:endParaRPr>
          </a:p>
        </p:txBody>
      </p:sp>
      <p:sp>
        <p:nvSpPr>
          <p:cNvPr id="42" name="Rectangle 3">
            <a:extLst>
              <a:ext uri="{FF2B5EF4-FFF2-40B4-BE49-F238E27FC236}">
                <a16:creationId xmlns:a16="http://schemas.microsoft.com/office/drawing/2014/main" id="{BD1346A4-10DA-5F93-C273-86687F035706}"/>
              </a:ext>
            </a:extLst>
          </p:cNvPr>
          <p:cNvSpPr/>
          <p:nvPr/>
        </p:nvSpPr>
        <p:spPr>
          <a:xfrm rot="557564">
            <a:off x="4868227" y="3595433"/>
            <a:ext cx="1237328" cy="553998"/>
          </a:xfrm>
          <a:prstGeom prst="rect">
            <a:avLst/>
          </a:prstGeom>
        </p:spPr>
        <p:txBody>
          <a:bodyPr wrap="square">
            <a:spAutoFit/>
          </a:bodyPr>
          <a:lstStyle/>
          <a:p>
            <a:pPr algn="ctr" rtl="1" hangingPunct="1"/>
            <a:r>
              <a:rPr lang="ar-SA" sz="1000" b="1" kern="1200" dirty="0">
                <a:solidFill>
                  <a:prstClr val="white"/>
                </a:solidFill>
                <a:cs typeface="Arial" panose="020B0604020202020204" pitchFamily="34" charset="0"/>
              </a:rPr>
              <a:t>Audit of products, services and certification</a:t>
            </a:r>
          </a:p>
        </p:txBody>
      </p:sp>
      <p:sp>
        <p:nvSpPr>
          <p:cNvPr id="43" name="Rectangle 53">
            <a:extLst>
              <a:ext uri="{FF2B5EF4-FFF2-40B4-BE49-F238E27FC236}">
                <a16:creationId xmlns:a16="http://schemas.microsoft.com/office/drawing/2014/main" id="{AB373E84-A900-594E-3541-661377BB91F2}"/>
              </a:ext>
            </a:extLst>
          </p:cNvPr>
          <p:cNvSpPr/>
          <p:nvPr/>
        </p:nvSpPr>
        <p:spPr>
          <a:xfrm rot="644250">
            <a:off x="4225912" y="4768923"/>
            <a:ext cx="2272814" cy="553998"/>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tr-TR" sz="1000" b="1" i="0" u="none" strike="noStrike" kern="1200" cap="none" spc="0" normalizeH="0" baseline="0" noProof="0" dirty="0">
                <a:ln>
                  <a:noFill/>
                </a:ln>
                <a:solidFill>
                  <a:prstClr val="white"/>
                </a:solidFill>
                <a:effectLst/>
                <a:uLnTx/>
                <a:uFillTx/>
              </a:rPr>
              <a:t>C</a:t>
            </a:r>
            <a:r>
              <a:rPr kumimoji="0" lang="en-US" sz="1000" b="1" i="0" u="none" strike="noStrike" kern="1200" cap="none" spc="0" normalizeH="0" baseline="0" noProof="0" dirty="0" err="1">
                <a:ln>
                  <a:noFill/>
                </a:ln>
                <a:solidFill>
                  <a:prstClr val="white"/>
                </a:solidFill>
                <a:effectLst/>
                <a:uLnTx/>
                <a:uFillTx/>
              </a:rPr>
              <a:t>ompliance</a:t>
            </a:r>
            <a:r>
              <a:rPr kumimoji="0" lang="en-US" sz="1000" b="1" i="0" u="none" strike="noStrike" kern="1200" cap="none" spc="0" normalizeH="0" baseline="0" noProof="0" dirty="0">
                <a:ln>
                  <a:noFill/>
                </a:ln>
                <a:solidFill>
                  <a:prstClr val="white"/>
                </a:solidFill>
                <a:effectLst/>
                <a:uLnTx/>
                <a:uFillTx/>
              </a:rPr>
              <a:t> with requirements and standards of Halal products and services</a:t>
            </a:r>
            <a:endParaRPr kumimoji="0" lang="ar-SA" sz="1000" b="1" i="0" u="none" strike="noStrike" kern="1200" cap="none" spc="0" normalizeH="0" baseline="0" noProof="0" dirty="0">
              <a:ln>
                <a:noFill/>
              </a:ln>
              <a:solidFill>
                <a:prstClr val="white"/>
              </a:solidFill>
              <a:effectLst/>
              <a:uLnTx/>
              <a:uFillTx/>
              <a:cs typeface="Arial" panose="020B0604020202020204" pitchFamily="34" charset="0"/>
            </a:endParaRPr>
          </a:p>
        </p:txBody>
      </p:sp>
      <p:sp>
        <p:nvSpPr>
          <p:cNvPr id="44" name="مستطيل 4">
            <a:extLst>
              <a:ext uri="{FF2B5EF4-FFF2-40B4-BE49-F238E27FC236}">
                <a16:creationId xmlns:a16="http://schemas.microsoft.com/office/drawing/2014/main" id="{EC1B8FA4-9D37-8214-2EC3-59E8C022340E}"/>
              </a:ext>
            </a:extLst>
          </p:cNvPr>
          <p:cNvSpPr/>
          <p:nvPr/>
        </p:nvSpPr>
        <p:spPr>
          <a:xfrm>
            <a:off x="462039" y="2934497"/>
            <a:ext cx="3020046" cy="307777"/>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tr-TR" sz="1400" b="1" i="0" u="none" strike="noStrike" kern="1200" cap="none" spc="0" normalizeH="0" baseline="0" noProof="0" dirty="0">
                <a:ln>
                  <a:noFill/>
                </a:ln>
                <a:solidFill>
                  <a:srgbClr val="C00000"/>
                </a:solidFill>
                <a:effectLst>
                  <a:outerShdw blurRad="38100" dist="38100" dir="2700000" algn="tl">
                    <a:srgbClr val="000000">
                      <a:alpha val="43137"/>
                    </a:srgbClr>
                  </a:outerShdw>
                </a:effectLst>
                <a:uLnTx/>
                <a:uFillTx/>
              </a:rPr>
              <a:t>OIC </a:t>
            </a:r>
            <a:r>
              <a:rPr kumimoji="0" lang="fr-FR" sz="1400" b="1" i="0" u="none" strike="noStrike" kern="1200" cap="none" spc="0" normalizeH="0" baseline="0" noProof="0" dirty="0" err="1">
                <a:ln>
                  <a:noFill/>
                </a:ln>
                <a:solidFill>
                  <a:srgbClr val="C00000"/>
                </a:solidFill>
                <a:effectLst>
                  <a:outerShdw blurRad="38100" dist="38100" dir="2700000" algn="tl">
                    <a:srgbClr val="000000">
                      <a:alpha val="43137"/>
                    </a:srgbClr>
                  </a:outerShdw>
                </a:effectLst>
                <a:uLnTx/>
                <a:uFillTx/>
              </a:rPr>
              <a:t>Member</a:t>
            </a:r>
            <a:r>
              <a:rPr kumimoji="0" lang="fr-FR" sz="1400" b="1" i="0" u="none" strike="noStrike" kern="1200" cap="none" spc="0" normalizeH="0" baseline="0" noProof="0" dirty="0">
                <a:ln>
                  <a:noFill/>
                </a:ln>
                <a:solidFill>
                  <a:srgbClr val="C00000"/>
                </a:solidFill>
                <a:effectLst>
                  <a:outerShdw blurRad="38100" dist="38100" dir="2700000" algn="tl">
                    <a:srgbClr val="000000">
                      <a:alpha val="43137"/>
                    </a:srgbClr>
                  </a:outerShdw>
                </a:effectLst>
                <a:uLnTx/>
                <a:uFillTx/>
              </a:rPr>
              <a:t> </a:t>
            </a:r>
            <a:r>
              <a:rPr kumimoji="0" lang="tr-TR" sz="1400" b="1" i="0" u="none" strike="noStrike" kern="1200" cap="none" spc="0" normalizeH="0" baseline="0" noProof="0" dirty="0">
                <a:ln>
                  <a:noFill/>
                </a:ln>
                <a:solidFill>
                  <a:srgbClr val="C00000"/>
                </a:solidFill>
                <a:effectLst>
                  <a:outerShdw blurRad="38100" dist="38100" dir="2700000" algn="tl">
                    <a:srgbClr val="000000">
                      <a:alpha val="43137"/>
                    </a:srgbClr>
                  </a:outerShdw>
                </a:effectLst>
                <a:uLnTx/>
                <a:uFillTx/>
              </a:rPr>
              <a:t>S</a:t>
            </a:r>
            <a:r>
              <a:rPr kumimoji="0" lang="fr-FR" sz="1400" b="1" i="0" u="none" strike="noStrike" kern="1200" cap="none" spc="0" normalizeH="0" baseline="0" noProof="0" dirty="0" err="1">
                <a:ln>
                  <a:noFill/>
                </a:ln>
                <a:solidFill>
                  <a:srgbClr val="C00000"/>
                </a:solidFill>
                <a:effectLst>
                  <a:outerShdw blurRad="38100" dist="38100" dir="2700000" algn="tl">
                    <a:srgbClr val="000000">
                      <a:alpha val="43137"/>
                    </a:srgbClr>
                  </a:outerShdw>
                </a:effectLst>
                <a:uLnTx/>
                <a:uFillTx/>
              </a:rPr>
              <a:t>tates</a:t>
            </a:r>
            <a:endParaRPr kumimoji="0" lang="ar-SA" sz="1400" b="0" i="0" u="none" strike="noStrike" kern="1200" cap="none" spc="0" normalizeH="0" baseline="0" noProof="0" dirty="0">
              <a:ln>
                <a:noFill/>
              </a:ln>
              <a:solidFill>
                <a:prstClr val="black"/>
              </a:solidFill>
              <a:effectLst/>
              <a:uLnTx/>
              <a:uFillTx/>
              <a:cs typeface="Arial" panose="020B0604020202020204" pitchFamily="34" charset="0"/>
            </a:endParaRPr>
          </a:p>
        </p:txBody>
      </p:sp>
      <p:pic>
        <p:nvPicPr>
          <p:cNvPr id="45" name="Resim 44">
            <a:extLst>
              <a:ext uri="{FF2B5EF4-FFF2-40B4-BE49-F238E27FC236}">
                <a16:creationId xmlns:a16="http://schemas.microsoft.com/office/drawing/2014/main" id="{54FE7C6D-5789-614F-B01A-7DE46B06C03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00482" y="1368218"/>
            <a:ext cx="984956" cy="478717"/>
          </a:xfrm>
          <a:prstGeom prst="rect">
            <a:avLst/>
          </a:prstGeom>
        </p:spPr>
      </p:pic>
    </p:spTree>
    <p:extLst>
      <p:ext uri="{BB962C8B-B14F-4D97-AF65-F5344CB8AC3E}">
        <p14:creationId xmlns:p14="http://schemas.microsoft.com/office/powerpoint/2010/main" val="3333150016"/>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 name="Başlık 4"/>
          <p:cNvSpPr txBox="1">
            <a:spLocks noGrp="1"/>
          </p:cNvSpPr>
          <p:nvPr>
            <p:ph type="ctrTitle"/>
          </p:nvPr>
        </p:nvSpPr>
        <p:spPr>
          <a:xfrm>
            <a:off x="2304946" y="454331"/>
            <a:ext cx="6143741" cy="998118"/>
          </a:xfrm>
          <a:prstGeom prst="rect">
            <a:avLst/>
          </a:prstGeom>
        </p:spPr>
        <p:txBody>
          <a:bodyPr/>
          <a:lstStyle/>
          <a:p>
            <a:pPr>
              <a:defRPr sz="3800" b="1">
                <a:latin typeface="Avenir Next LT Pro"/>
                <a:ea typeface="Avenir Next LT Pro"/>
                <a:cs typeface="Avenir Next LT Pro"/>
                <a:sym typeface="Avenir Next LT Pro"/>
              </a:defRPr>
            </a:pPr>
            <a:r>
              <a:rPr lang="tr-TR" dirty="0"/>
              <a:t>OHAQ</a:t>
            </a:r>
            <a:endParaRPr dirty="0"/>
          </a:p>
        </p:txBody>
      </p:sp>
      <p:sp>
        <p:nvSpPr>
          <p:cNvPr id="207" name="İçerik Yer Tutucusu 2"/>
          <p:cNvSpPr txBox="1"/>
          <p:nvPr/>
        </p:nvSpPr>
        <p:spPr>
          <a:xfrm>
            <a:off x="1413334" y="1673157"/>
            <a:ext cx="9898869" cy="30777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a:spcBef>
                <a:spcPts val="600"/>
              </a:spcBef>
              <a:defRPr sz="1400" b="1">
                <a:latin typeface="Avenir Next LT Pro"/>
                <a:ea typeface="Avenir Next LT Pro"/>
                <a:cs typeface="Avenir Next LT Pro"/>
                <a:sym typeface="Avenir Next LT Pro"/>
              </a:defRPr>
            </a:pPr>
            <a:endParaRPr dirty="0">
              <a:solidFill>
                <a:srgbClr val="C00000"/>
              </a:solidFill>
            </a:endParaRPr>
          </a:p>
        </p:txBody>
      </p:sp>
      <p:pic>
        <p:nvPicPr>
          <p:cNvPr id="2" name="Resim 1">
            <a:extLst>
              <a:ext uri="{FF2B5EF4-FFF2-40B4-BE49-F238E27FC236}">
                <a16:creationId xmlns:a16="http://schemas.microsoft.com/office/drawing/2014/main" id="{3DFAE16E-0B3A-C1FE-93AF-2ADB974236EC}"/>
              </a:ext>
            </a:extLst>
          </p:cNvPr>
          <p:cNvPicPr>
            <a:picLocks noChangeAspect="1"/>
          </p:cNvPicPr>
          <p:nvPr/>
        </p:nvPicPr>
        <p:blipFill>
          <a:blip r:embed="rId2"/>
          <a:stretch>
            <a:fillRect/>
          </a:stretch>
        </p:blipFill>
        <p:spPr>
          <a:xfrm>
            <a:off x="886516" y="1452449"/>
            <a:ext cx="10418967" cy="5168083"/>
          </a:xfrm>
          <a:prstGeom prst="rect">
            <a:avLst/>
          </a:prstGeom>
        </p:spPr>
      </p:pic>
    </p:spTree>
  </p:cSld>
  <p:clrMapOvr>
    <a:masterClrMapping/>
  </p:clrMapOvr>
  <p:transition spd="med"/>
</p:sld>
</file>

<file path=ppt/theme/theme1.xml><?xml version="1.0" encoding="utf-8"?>
<a:theme xmlns:a="http://schemas.openxmlformats.org/drawingml/2006/main" name="Office Teması">
  <a:themeElements>
    <a:clrScheme name="Office Teması">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Office Teması">
      <a:majorFont>
        <a:latin typeface="Helvetica"/>
        <a:ea typeface="Helvetica"/>
        <a:cs typeface="Helvetica"/>
      </a:majorFont>
      <a:minorFont>
        <a:latin typeface="Calibri"/>
        <a:ea typeface="Calibri"/>
        <a:cs typeface="Calibri"/>
      </a:minorFont>
    </a:fontScheme>
    <a:fmtScheme name="Office Teması">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Office Teması">
  <a:themeElements>
    <a:clrScheme name="Office Teması">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Office Teması">
      <a:majorFont>
        <a:latin typeface="Helvetica"/>
        <a:ea typeface="Helvetica"/>
        <a:cs typeface="Helvetica"/>
      </a:majorFont>
      <a:minorFont>
        <a:latin typeface="Calibri"/>
        <a:ea typeface="Calibri"/>
        <a:cs typeface="Calibri"/>
      </a:minorFont>
    </a:fontScheme>
    <a:fmtScheme name="Office Teması">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03DAE208FDA38479E00BB0C373E8473" ma:contentTypeVersion="19" ma:contentTypeDescription="Create a new document." ma:contentTypeScope="" ma:versionID="844479a3c3faa2163ef6414a8e075818">
  <xsd:schema xmlns:xsd="http://www.w3.org/2001/XMLSchema" xmlns:xs="http://www.w3.org/2001/XMLSchema" xmlns:p="http://schemas.microsoft.com/office/2006/metadata/properties" xmlns:ns2="943a1ffc-1d5b-4311-aa25-001339d9f8d7" xmlns:ns3="17d485bc-abab-4288-90d5-d8e63067c25a" targetNamespace="http://schemas.microsoft.com/office/2006/metadata/properties" ma:root="true" ma:fieldsID="5c9981fffbd89fe1fe16a25a36e9040d" ns2:_="" ns3:_="">
    <xsd:import namespace="943a1ffc-1d5b-4311-aa25-001339d9f8d7"/>
    <xsd:import namespace="17d485bc-abab-4288-90d5-d8e63067c25a"/>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DateTaken" minOccurs="0"/>
                <xsd:element ref="ns2:MediaServiceLocation" minOccurs="0"/>
                <xsd:element ref="ns3:SharedWithUsers" minOccurs="0"/>
                <xsd:element ref="ns3:SharedWithDetails" minOccurs="0"/>
                <xsd:element ref="ns2:MediaServiceGenerationTime" minOccurs="0"/>
                <xsd:element ref="ns2:MediaServiceEventHashCode" minOccurs="0"/>
                <xsd:element ref="ns2:MediaServiceAutoKeyPoints" minOccurs="0"/>
                <xsd:element ref="ns2:MediaServiceKeyPoints" minOccurs="0"/>
                <xsd:element ref="ns2:MediaLengthInSeconds" minOccurs="0"/>
                <xsd:element ref="ns2:lcf76f155ced4ddcb4097134ff3c332f" minOccurs="0"/>
                <xsd:element ref="ns3:TaxCatchAll" minOccurs="0"/>
                <xsd:element ref="ns2:MediaServiceSearchProperties" minOccurs="0"/>
                <xsd:element ref="ns2:MediaServiceObjectDetectorVersion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43a1ffc-1d5b-4311-aa25-001339d9f8d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MediaServiceAutoTags" ma:internalName="MediaServiceAutoTags" ma:readOnly="true">
      <xsd:simpleType>
        <xsd:restriction base="dms:Text"/>
      </xsd:simpleType>
    </xsd:element>
    <xsd:element name="MediaServiceOCR" ma:index="11" nillable="true" ma:displayName="MediaServiceOCR"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Location" ma:index="13" nillable="true" ma:displayName="MediaServic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be3ce402-834e-41eb-87d0-d5ace8e4c40a" ma:termSetId="09814cd3-568e-fe90-9814-8d621ff8fb84" ma:anchorId="fba54fb3-c3e1-fe81-a776-ca4b69148c4d" ma:open="true" ma:isKeyword="false">
      <xsd:complexType>
        <xsd:sequence>
          <xsd:element ref="pc:Terms" minOccurs="0" maxOccurs="1"/>
        </xsd:sequence>
      </xsd:complexType>
    </xsd:element>
    <xsd:element name="MediaServiceSearchProperties" ma:index="24" nillable="true" ma:displayName="MediaServiceSearchProperties" ma:hidden="true" ma:internalName="MediaServiceSearchProperties" ma:readOnly="true">
      <xsd:simpleType>
        <xsd:restriction base="dms:Note"/>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7d485bc-abab-4288-90d5-d8e63067c25a"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3042c6d2-ce52-4b3f-9016-32b3c104dde1}" ma:internalName="TaxCatchAll" ma:showField="CatchAllData" ma:web="17d485bc-abab-4288-90d5-d8e63067c25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943a1ffc-1d5b-4311-aa25-001339d9f8d7">
      <Terms xmlns="http://schemas.microsoft.com/office/infopath/2007/PartnerControls"/>
    </lcf76f155ced4ddcb4097134ff3c332f>
    <TaxCatchAll xmlns="17d485bc-abab-4288-90d5-d8e63067c25a" xsi:nil="true"/>
  </documentManagement>
</p:properties>
</file>

<file path=customXml/itemProps1.xml><?xml version="1.0" encoding="utf-8"?>
<ds:datastoreItem xmlns:ds="http://schemas.openxmlformats.org/officeDocument/2006/customXml" ds:itemID="{D29177E6-1DB8-42D3-8E63-9505472CABCD}"/>
</file>

<file path=customXml/itemProps2.xml><?xml version="1.0" encoding="utf-8"?>
<ds:datastoreItem xmlns:ds="http://schemas.openxmlformats.org/officeDocument/2006/customXml" ds:itemID="{4C0A58C8-396D-4EE2-B19A-5A6AFF6F827B}"/>
</file>

<file path=customXml/itemProps3.xml><?xml version="1.0" encoding="utf-8"?>
<ds:datastoreItem xmlns:ds="http://schemas.openxmlformats.org/officeDocument/2006/customXml" ds:itemID="{804DDD30-AC07-41A8-A15A-3A40E7710273}"/>
</file>

<file path=docProps/app.xml><?xml version="1.0" encoding="utf-8"?>
<Properties xmlns="http://schemas.openxmlformats.org/officeDocument/2006/extended-properties" xmlns:vt="http://schemas.openxmlformats.org/officeDocument/2006/docPropsVTypes">
  <TotalTime>1303</TotalTime>
  <Words>2279</Words>
  <Application>Microsoft Office PowerPoint</Application>
  <PresentationFormat>Geniş ekran</PresentationFormat>
  <Paragraphs>285</Paragraphs>
  <Slides>24</Slides>
  <Notes>12</Notes>
  <HiddenSlides>0</HiddenSlides>
  <MMClips>0</MMClips>
  <ScaleCrop>false</ScaleCrop>
  <HeadingPairs>
    <vt:vector size="6" baseType="variant">
      <vt:variant>
        <vt:lpstr>Kullanılan Yazı Tipleri</vt:lpstr>
      </vt:variant>
      <vt:variant>
        <vt:i4>11</vt:i4>
      </vt:variant>
      <vt:variant>
        <vt:lpstr>Tema</vt:lpstr>
      </vt:variant>
      <vt:variant>
        <vt:i4>1</vt:i4>
      </vt:variant>
      <vt:variant>
        <vt:lpstr>Slayt Başlıkları</vt:lpstr>
      </vt:variant>
      <vt:variant>
        <vt:i4>24</vt:i4>
      </vt:variant>
    </vt:vector>
  </HeadingPairs>
  <TitlesOfParts>
    <vt:vector size="36" baseType="lpstr">
      <vt:lpstr>Arial</vt:lpstr>
      <vt:lpstr>Avenir Next LT Pro</vt:lpstr>
      <vt:lpstr>Calibri</vt:lpstr>
      <vt:lpstr>Calibri Light</vt:lpstr>
      <vt:lpstr>Cambria</vt:lpstr>
      <vt:lpstr>ITC Handel Arabic</vt:lpstr>
      <vt:lpstr>League Spartan</vt:lpstr>
      <vt:lpstr>Sanchez</vt:lpstr>
      <vt:lpstr>Symbol</vt:lpstr>
      <vt:lpstr>Times New Roman</vt:lpstr>
      <vt:lpstr>Wingdings</vt:lpstr>
      <vt:lpstr>Office Teması</vt:lpstr>
      <vt:lpstr>Training Course on “Halal Certification Frameworks and Regulatory Compliance” Halal Capacity Building Programme (Halal-CaB)   Session 2: Overview on OIC Global Halal Quality Infrastructure (OHAQ) </vt:lpstr>
      <vt:lpstr>OIC GLOBAL HALAL QUALITY INFRASTRUCTURE (OHAQ)</vt:lpstr>
      <vt:lpstr>REFERENCES TO OHAQ</vt:lpstr>
      <vt:lpstr>REFERENCES TO OHAQ</vt:lpstr>
      <vt:lpstr>REFERENCES TO OHAQ</vt:lpstr>
      <vt:lpstr>OBJECTIVES OF THE OHAQ</vt:lpstr>
      <vt:lpstr>OBJECTIVES OF THE OHAQ</vt:lpstr>
      <vt:lpstr>      ELEMENTS OF THE OHAQ</vt:lpstr>
      <vt:lpstr>OHAQ</vt:lpstr>
      <vt:lpstr>BENEFITS OF THE OHAQ</vt:lpstr>
      <vt:lpstr>BENEFITS OF THE OHAQ</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Thanks for your kind attention   Mete ÇEVİK Head of International Relations Department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Importance of Halal Accreditation &amp;  Experiences of the HAK</dc:title>
  <dc:creator>Gözde Özçam</dc:creator>
  <cp:lastModifiedBy>Mete  Çevik</cp:lastModifiedBy>
  <cp:revision>54</cp:revision>
  <dcterms:modified xsi:type="dcterms:W3CDTF">2026-04-14T09:21:51Z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0x010100203DAE208FDA38479E00BB0C373E8473</vt:lpwstr>
  </property>
</Properties>
</file>